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71" r:id="rId4"/>
    <p:sldId id="272" r:id="rId5"/>
    <p:sldId id="257" r:id="rId6"/>
    <p:sldId id="273" r:id="rId7"/>
    <p:sldId id="274" r:id="rId8"/>
    <p:sldId id="258" r:id="rId9"/>
    <p:sldId id="259" r:id="rId10"/>
    <p:sldId id="266" r:id="rId11"/>
    <p:sldId id="260" r:id="rId12"/>
    <p:sldId id="261" r:id="rId13"/>
    <p:sldId id="262" r:id="rId14"/>
    <p:sldId id="263" r:id="rId15"/>
    <p:sldId id="267" r:id="rId16"/>
    <p:sldId id="268" r:id="rId17"/>
    <p:sldId id="269" r:id="rId18"/>
    <p:sldId id="270" r:id="rId19"/>
    <p:sldId id="265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82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10. 5. 2016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10. 5. 2016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10. 5. 2016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10. 5. 2016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10. 5. 2016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10. 5. 2016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10. 5. 2016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10. 5. 2016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10. 5. 2016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10. 5. 2016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10. 5. 2016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2E2F3-A957-4897-AE39-228CC061DCDB}" type="datetimeFigureOut">
              <a:rPr lang="sk-SK" smtClean="0"/>
              <a:t>10. 5. 2016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ilvia.pokrivcakova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err="1" smtClean="0">
                <a:solidFill>
                  <a:srgbClr val="FF0000"/>
                </a:solidFill>
              </a:rPr>
              <a:t>Lesson</a:t>
            </a:r>
            <a:r>
              <a:rPr lang="sk-SK" dirty="0" smtClean="0">
                <a:solidFill>
                  <a:srgbClr val="FF0000"/>
                </a:solidFill>
              </a:rPr>
              <a:t>/</a:t>
            </a:r>
            <a:r>
              <a:rPr lang="sk-SK" dirty="0" err="1" smtClean="0">
                <a:solidFill>
                  <a:srgbClr val="FF0000"/>
                </a:solidFill>
              </a:rPr>
              <a:t>activity</a:t>
            </a:r>
            <a:r>
              <a:rPr lang="sk-SK" dirty="0" smtClean="0">
                <a:solidFill>
                  <a:srgbClr val="FF0000"/>
                </a:solidFill>
              </a:rPr>
              <a:t> </a:t>
            </a:r>
            <a:r>
              <a:rPr lang="sk-SK" dirty="0" err="1" smtClean="0">
                <a:solidFill>
                  <a:srgbClr val="FF0000"/>
                </a:solidFill>
              </a:rPr>
              <a:t>planning</a:t>
            </a:r>
            <a:r>
              <a:rPr lang="sk-SK" dirty="0" smtClean="0">
                <a:solidFill>
                  <a:srgbClr val="FF0000"/>
                </a:solidFill>
              </a:rPr>
              <a:t> </a:t>
            </a:r>
            <a:r>
              <a:rPr lang="sk-SK" dirty="0" err="1" smtClean="0">
                <a:solidFill>
                  <a:srgbClr val="FF0000"/>
                </a:solidFill>
              </a:rPr>
              <a:t>for</a:t>
            </a:r>
            <a:r>
              <a:rPr lang="sk-SK" dirty="0" smtClean="0">
                <a:solidFill>
                  <a:srgbClr val="FF0000"/>
                </a:solidFill>
              </a:rPr>
              <a:t> </a:t>
            </a:r>
            <a:r>
              <a:rPr lang="sk-SK" dirty="0" err="1" smtClean="0">
                <a:solidFill>
                  <a:srgbClr val="FF0000"/>
                </a:solidFill>
              </a:rPr>
              <a:t>secondary</a:t>
            </a:r>
            <a:r>
              <a:rPr lang="sk-SK" dirty="0" smtClean="0">
                <a:solidFill>
                  <a:srgbClr val="FF0000"/>
                </a:solidFill>
              </a:rPr>
              <a:t> CLIL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Silvia </a:t>
            </a:r>
            <a:r>
              <a:rPr lang="sk-SK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Pokrivcakova</a:t>
            </a:r>
            <a:endParaRPr lang="sk-SK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 err="1">
                <a:hlinkClick r:id="rId2"/>
              </a:rPr>
              <a:t>s</a:t>
            </a:r>
            <a:r>
              <a:rPr lang="sk-SK" dirty="0" err="1" smtClean="0">
                <a:hlinkClick r:id="rId2"/>
              </a:rPr>
              <a:t>ilvia.pokrivcakova</a:t>
            </a:r>
            <a:r>
              <a:rPr lang="en-US" dirty="0" smtClean="0">
                <a:hlinkClick r:id="rId2"/>
              </a:rPr>
              <a:t>@gmail.com</a:t>
            </a:r>
            <a:endParaRPr lang="en-US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483197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>
                <a:solidFill>
                  <a:srgbClr val="002060"/>
                </a:solidFill>
              </a:rPr>
              <a:t>Possible</a:t>
            </a:r>
            <a:r>
              <a:rPr lang="sk-SK" dirty="0" smtClean="0">
                <a:solidFill>
                  <a:srgbClr val="002060"/>
                </a:solidFill>
              </a:rPr>
              <a:t> s</a:t>
            </a:r>
            <a:r>
              <a:rPr lang="en-US" dirty="0" err="1" smtClean="0">
                <a:solidFill>
                  <a:srgbClr val="002060"/>
                </a:solidFill>
              </a:rPr>
              <a:t>econdar</a:t>
            </a:r>
            <a:r>
              <a:rPr lang="sk-SK" dirty="0" smtClean="0">
                <a:solidFill>
                  <a:srgbClr val="002060"/>
                </a:solidFill>
              </a:rPr>
              <a:t>y</a:t>
            </a:r>
            <a:r>
              <a:rPr lang="en-US" dirty="0" smtClean="0">
                <a:solidFill>
                  <a:srgbClr val="002060"/>
                </a:solidFill>
              </a:rPr>
              <a:t> CLIL benefits</a:t>
            </a:r>
            <a:r>
              <a:rPr lang="sk-SK" dirty="0" smtClean="0">
                <a:solidFill>
                  <a:srgbClr val="002060"/>
                </a:solidFill>
              </a:rPr>
              <a:t>:</a:t>
            </a:r>
            <a:endParaRPr lang="sk-SK" dirty="0">
              <a:solidFill>
                <a:srgbClr val="00206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b="1" u="sng" dirty="0"/>
              <a:t>specific vocabulary </a:t>
            </a:r>
            <a:r>
              <a:rPr lang="sk-SK" dirty="0" err="1"/>
              <a:t>important</a:t>
            </a:r>
            <a:r>
              <a:rPr lang="sk-SK" dirty="0"/>
              <a:t> </a:t>
            </a:r>
            <a:r>
              <a:rPr lang="sk-SK" dirty="0" err="1"/>
              <a:t>for</a:t>
            </a:r>
            <a:r>
              <a:rPr lang="sk-SK" dirty="0"/>
              <a:t> </a:t>
            </a:r>
            <a:r>
              <a:rPr lang="en-GB" b="1" u="sng" dirty="0"/>
              <a:t>jobs</a:t>
            </a:r>
            <a:r>
              <a:rPr lang="en-GB" dirty="0"/>
              <a:t>,</a:t>
            </a:r>
            <a:endParaRPr lang="sk-SK" dirty="0"/>
          </a:p>
          <a:p>
            <a:pPr lvl="0"/>
            <a:r>
              <a:rPr lang="sk-SK" b="1" u="sng" dirty="0" err="1"/>
              <a:t>specific</a:t>
            </a:r>
            <a:r>
              <a:rPr lang="sk-SK" b="1" u="sng" dirty="0"/>
              <a:t> </a:t>
            </a:r>
            <a:r>
              <a:rPr lang="en-GB" b="1" u="sng" dirty="0"/>
              <a:t>strategies </a:t>
            </a:r>
            <a:r>
              <a:rPr lang="sk-SK" dirty="0" err="1"/>
              <a:t>necessary</a:t>
            </a:r>
            <a:r>
              <a:rPr lang="sk-SK" dirty="0"/>
              <a:t> </a:t>
            </a:r>
            <a:r>
              <a:rPr lang="sk-SK" dirty="0" err="1"/>
              <a:t>for</a:t>
            </a:r>
            <a:r>
              <a:rPr lang="sk-SK" dirty="0"/>
              <a:t> </a:t>
            </a:r>
            <a:r>
              <a:rPr lang="sk-SK" dirty="0" err="1"/>
              <a:t>professional</a:t>
            </a:r>
            <a:r>
              <a:rPr lang="sk-SK" dirty="0"/>
              <a:t> </a:t>
            </a:r>
            <a:r>
              <a:rPr lang="en-GB" dirty="0"/>
              <a:t>text</a:t>
            </a:r>
            <a:r>
              <a:rPr lang="sk-SK" dirty="0"/>
              <a:t>s </a:t>
            </a:r>
            <a:r>
              <a:rPr lang="en-GB" dirty="0"/>
              <a:t>comprehension and production, </a:t>
            </a:r>
            <a:endParaRPr lang="sk-SK" dirty="0" smtClean="0"/>
          </a:p>
          <a:p>
            <a:r>
              <a:rPr lang="sk-SK" dirty="0" err="1"/>
              <a:t>using</a:t>
            </a:r>
            <a:r>
              <a:rPr lang="sk-SK" b="1" dirty="0"/>
              <a:t> </a:t>
            </a:r>
            <a:r>
              <a:rPr lang="sk-SK" b="1" u="sng" dirty="0"/>
              <a:t>m</a:t>
            </a:r>
            <a:r>
              <a:rPr lang="en-GB" b="1" u="sng" dirty="0" err="1"/>
              <a:t>ultiple</a:t>
            </a:r>
            <a:r>
              <a:rPr lang="en-GB" b="1" u="sng" dirty="0"/>
              <a:t> sources</a:t>
            </a:r>
            <a:r>
              <a:rPr lang="sk-SK" b="1" dirty="0"/>
              <a:t>,</a:t>
            </a:r>
            <a:r>
              <a:rPr lang="en-GB" b="1" dirty="0"/>
              <a:t> </a:t>
            </a:r>
            <a:r>
              <a:rPr lang="en-GB" dirty="0"/>
              <a:t> </a:t>
            </a:r>
            <a:endParaRPr lang="sk-SK" dirty="0"/>
          </a:p>
          <a:p>
            <a:pPr lvl="0"/>
            <a:r>
              <a:rPr lang="en-GB" dirty="0" smtClean="0"/>
              <a:t>develop</a:t>
            </a:r>
            <a:r>
              <a:rPr lang="sk-SK" dirty="0" err="1"/>
              <a:t>ing</a:t>
            </a:r>
            <a:r>
              <a:rPr lang="en-GB" dirty="0"/>
              <a:t> </a:t>
            </a:r>
            <a:r>
              <a:rPr lang="en-GB" b="1" u="sng" dirty="0"/>
              <a:t>flexibility and adaptability </a:t>
            </a:r>
            <a:r>
              <a:rPr lang="sk-SK" dirty="0"/>
              <a:t>(</a:t>
            </a:r>
            <a:r>
              <a:rPr lang="sk-SK" dirty="0" err="1"/>
              <a:t>not</a:t>
            </a:r>
            <a:r>
              <a:rPr lang="sk-SK" dirty="0"/>
              <a:t> </a:t>
            </a:r>
            <a:r>
              <a:rPr lang="sk-SK" dirty="0" err="1"/>
              <a:t>limited</a:t>
            </a:r>
            <a:r>
              <a:rPr lang="sk-SK" dirty="0"/>
              <a:t> by </a:t>
            </a:r>
            <a:r>
              <a:rPr lang="sk-SK" dirty="0" err="1" smtClean="0"/>
              <a:t>textbooks</a:t>
            </a:r>
            <a:r>
              <a:rPr lang="sk-SK" dirty="0" smtClean="0"/>
              <a:t> &amp; </a:t>
            </a:r>
            <a:r>
              <a:rPr lang="sk-SK" dirty="0" err="1" smtClean="0"/>
              <a:t>school</a:t>
            </a:r>
            <a:r>
              <a:rPr lang="sk-SK" dirty="0" smtClean="0"/>
              <a:t> curriculum)</a:t>
            </a:r>
            <a:r>
              <a:rPr lang="en-GB" dirty="0"/>
              <a:t>,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88235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>
                <a:solidFill>
                  <a:srgbClr val="002060"/>
                </a:solidFill>
              </a:rPr>
              <a:t>Possible</a:t>
            </a:r>
            <a:r>
              <a:rPr lang="sk-SK" dirty="0" smtClean="0">
                <a:solidFill>
                  <a:srgbClr val="002060"/>
                </a:solidFill>
              </a:rPr>
              <a:t> s</a:t>
            </a:r>
            <a:r>
              <a:rPr lang="en-US" dirty="0" err="1" smtClean="0">
                <a:solidFill>
                  <a:srgbClr val="002060"/>
                </a:solidFill>
              </a:rPr>
              <a:t>econdar</a:t>
            </a:r>
            <a:r>
              <a:rPr lang="sk-SK" dirty="0" smtClean="0">
                <a:solidFill>
                  <a:srgbClr val="002060"/>
                </a:solidFill>
              </a:rPr>
              <a:t>y</a:t>
            </a:r>
            <a:r>
              <a:rPr lang="en-US" dirty="0" smtClean="0">
                <a:solidFill>
                  <a:srgbClr val="002060"/>
                </a:solidFill>
              </a:rPr>
              <a:t> CLIL benefits</a:t>
            </a:r>
            <a:r>
              <a:rPr lang="sk-SK" dirty="0" smtClean="0">
                <a:solidFill>
                  <a:srgbClr val="002060"/>
                </a:solidFill>
              </a:rPr>
              <a:t>:</a:t>
            </a:r>
            <a:endParaRPr lang="sk-SK" dirty="0">
              <a:solidFill>
                <a:srgbClr val="00206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b="1" u="sng" dirty="0"/>
              <a:t>specific vocabulary </a:t>
            </a:r>
            <a:r>
              <a:rPr lang="sk-SK" dirty="0" err="1"/>
              <a:t>important</a:t>
            </a:r>
            <a:r>
              <a:rPr lang="sk-SK" dirty="0"/>
              <a:t> </a:t>
            </a:r>
            <a:r>
              <a:rPr lang="sk-SK" dirty="0" err="1"/>
              <a:t>for</a:t>
            </a:r>
            <a:r>
              <a:rPr lang="sk-SK" dirty="0"/>
              <a:t> </a:t>
            </a:r>
            <a:r>
              <a:rPr lang="en-GB" b="1" u="sng" dirty="0"/>
              <a:t>jobs</a:t>
            </a:r>
            <a:r>
              <a:rPr lang="en-GB" dirty="0"/>
              <a:t>,</a:t>
            </a:r>
            <a:endParaRPr lang="sk-SK" dirty="0"/>
          </a:p>
          <a:p>
            <a:pPr lvl="0"/>
            <a:r>
              <a:rPr lang="sk-SK" b="1" u="sng" dirty="0" err="1"/>
              <a:t>specific</a:t>
            </a:r>
            <a:r>
              <a:rPr lang="sk-SK" b="1" u="sng" dirty="0"/>
              <a:t> </a:t>
            </a:r>
            <a:r>
              <a:rPr lang="en-GB" b="1" u="sng" dirty="0"/>
              <a:t>strategies </a:t>
            </a:r>
            <a:r>
              <a:rPr lang="sk-SK" dirty="0" err="1"/>
              <a:t>necessary</a:t>
            </a:r>
            <a:r>
              <a:rPr lang="sk-SK" dirty="0"/>
              <a:t> </a:t>
            </a:r>
            <a:r>
              <a:rPr lang="sk-SK" dirty="0" err="1"/>
              <a:t>for</a:t>
            </a:r>
            <a:r>
              <a:rPr lang="sk-SK" dirty="0"/>
              <a:t> </a:t>
            </a:r>
            <a:r>
              <a:rPr lang="sk-SK" dirty="0" err="1"/>
              <a:t>professional</a:t>
            </a:r>
            <a:r>
              <a:rPr lang="sk-SK" dirty="0"/>
              <a:t> </a:t>
            </a:r>
            <a:r>
              <a:rPr lang="en-GB" dirty="0"/>
              <a:t>text</a:t>
            </a:r>
            <a:r>
              <a:rPr lang="sk-SK" dirty="0"/>
              <a:t>s </a:t>
            </a:r>
            <a:r>
              <a:rPr lang="en-GB" dirty="0"/>
              <a:t>comprehension and production, </a:t>
            </a:r>
            <a:endParaRPr lang="sk-SK" dirty="0" smtClean="0"/>
          </a:p>
          <a:p>
            <a:r>
              <a:rPr lang="sk-SK" dirty="0" err="1"/>
              <a:t>using</a:t>
            </a:r>
            <a:r>
              <a:rPr lang="sk-SK" b="1" dirty="0"/>
              <a:t> </a:t>
            </a:r>
            <a:r>
              <a:rPr lang="sk-SK" b="1" u="sng" dirty="0"/>
              <a:t>m</a:t>
            </a:r>
            <a:r>
              <a:rPr lang="en-GB" b="1" u="sng" dirty="0" err="1"/>
              <a:t>ultiple</a:t>
            </a:r>
            <a:r>
              <a:rPr lang="en-GB" b="1" u="sng" dirty="0"/>
              <a:t> sources</a:t>
            </a:r>
            <a:r>
              <a:rPr lang="sk-SK" b="1" dirty="0"/>
              <a:t>,</a:t>
            </a:r>
            <a:r>
              <a:rPr lang="en-GB" b="1" dirty="0"/>
              <a:t> </a:t>
            </a:r>
            <a:r>
              <a:rPr lang="en-GB" dirty="0"/>
              <a:t> </a:t>
            </a:r>
            <a:endParaRPr lang="sk-SK" dirty="0"/>
          </a:p>
          <a:p>
            <a:pPr lvl="0"/>
            <a:r>
              <a:rPr lang="en-GB" dirty="0" smtClean="0"/>
              <a:t>develop</a:t>
            </a:r>
            <a:r>
              <a:rPr lang="sk-SK" dirty="0" err="1"/>
              <a:t>ing</a:t>
            </a:r>
            <a:r>
              <a:rPr lang="en-GB" dirty="0"/>
              <a:t> </a:t>
            </a:r>
            <a:r>
              <a:rPr lang="en-GB" b="1" u="sng" dirty="0"/>
              <a:t>flexibility and adaptability </a:t>
            </a:r>
            <a:r>
              <a:rPr lang="sk-SK" dirty="0"/>
              <a:t>(</a:t>
            </a:r>
            <a:r>
              <a:rPr lang="sk-SK" dirty="0" err="1"/>
              <a:t>not</a:t>
            </a:r>
            <a:r>
              <a:rPr lang="sk-SK" dirty="0"/>
              <a:t> </a:t>
            </a:r>
            <a:r>
              <a:rPr lang="sk-SK" dirty="0" err="1"/>
              <a:t>limited</a:t>
            </a:r>
            <a:r>
              <a:rPr lang="sk-SK" dirty="0"/>
              <a:t> by </a:t>
            </a:r>
            <a:r>
              <a:rPr lang="sk-SK" dirty="0" err="1" smtClean="0"/>
              <a:t>textbooks</a:t>
            </a:r>
            <a:r>
              <a:rPr lang="sk-SK" dirty="0"/>
              <a:t> &amp; </a:t>
            </a:r>
            <a:r>
              <a:rPr lang="sk-SK" dirty="0" err="1"/>
              <a:t>school</a:t>
            </a:r>
            <a:r>
              <a:rPr lang="sk-SK" dirty="0"/>
              <a:t> curriculum)</a:t>
            </a:r>
            <a:r>
              <a:rPr lang="en-GB" dirty="0"/>
              <a:t>,</a:t>
            </a:r>
            <a:endParaRPr lang="sk-SK" dirty="0"/>
          </a:p>
          <a:p>
            <a:pPr lvl="0"/>
            <a:r>
              <a:rPr lang="en-GB" b="1" u="sng" dirty="0"/>
              <a:t>vocationally related content</a:t>
            </a:r>
            <a:r>
              <a:rPr lang="sk-SK" b="1" u="sng" dirty="0"/>
              <a:t> </a:t>
            </a:r>
            <a:r>
              <a:rPr lang="sk-SK" u="sng" dirty="0"/>
              <a:t>in FL</a:t>
            </a:r>
            <a:r>
              <a:rPr lang="en-GB" dirty="0"/>
              <a:t>,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119362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>
                <a:solidFill>
                  <a:srgbClr val="002060"/>
                </a:solidFill>
              </a:rPr>
              <a:t>Possible</a:t>
            </a:r>
            <a:r>
              <a:rPr lang="sk-SK" dirty="0" smtClean="0">
                <a:solidFill>
                  <a:srgbClr val="002060"/>
                </a:solidFill>
              </a:rPr>
              <a:t> s</a:t>
            </a:r>
            <a:r>
              <a:rPr lang="en-US" dirty="0" err="1" smtClean="0">
                <a:solidFill>
                  <a:srgbClr val="002060"/>
                </a:solidFill>
              </a:rPr>
              <a:t>econdar</a:t>
            </a:r>
            <a:r>
              <a:rPr lang="sk-SK" dirty="0" smtClean="0">
                <a:solidFill>
                  <a:srgbClr val="002060"/>
                </a:solidFill>
              </a:rPr>
              <a:t>y</a:t>
            </a:r>
            <a:r>
              <a:rPr lang="en-US" dirty="0" smtClean="0">
                <a:solidFill>
                  <a:srgbClr val="002060"/>
                </a:solidFill>
              </a:rPr>
              <a:t> CLIL benefits</a:t>
            </a:r>
            <a:r>
              <a:rPr lang="sk-SK" dirty="0" smtClean="0">
                <a:solidFill>
                  <a:srgbClr val="002060"/>
                </a:solidFill>
              </a:rPr>
              <a:t>:</a:t>
            </a:r>
            <a:endParaRPr lang="sk-SK" dirty="0">
              <a:solidFill>
                <a:srgbClr val="00206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b="1" u="sng" dirty="0"/>
              <a:t>specific vocabulary </a:t>
            </a:r>
            <a:r>
              <a:rPr lang="sk-SK" dirty="0" err="1"/>
              <a:t>important</a:t>
            </a:r>
            <a:r>
              <a:rPr lang="sk-SK" dirty="0"/>
              <a:t> </a:t>
            </a:r>
            <a:r>
              <a:rPr lang="sk-SK" dirty="0" err="1"/>
              <a:t>for</a:t>
            </a:r>
            <a:r>
              <a:rPr lang="sk-SK" dirty="0"/>
              <a:t> </a:t>
            </a:r>
            <a:r>
              <a:rPr lang="en-GB" b="1" u="sng" dirty="0"/>
              <a:t>jobs</a:t>
            </a:r>
            <a:r>
              <a:rPr lang="en-GB" dirty="0"/>
              <a:t>,</a:t>
            </a:r>
            <a:endParaRPr lang="sk-SK" dirty="0"/>
          </a:p>
          <a:p>
            <a:pPr lvl="0"/>
            <a:r>
              <a:rPr lang="sk-SK" b="1" u="sng" dirty="0" err="1"/>
              <a:t>specific</a:t>
            </a:r>
            <a:r>
              <a:rPr lang="sk-SK" b="1" u="sng" dirty="0"/>
              <a:t> </a:t>
            </a:r>
            <a:r>
              <a:rPr lang="en-GB" b="1" u="sng" dirty="0"/>
              <a:t>strategies </a:t>
            </a:r>
            <a:r>
              <a:rPr lang="sk-SK" dirty="0" err="1"/>
              <a:t>necessary</a:t>
            </a:r>
            <a:r>
              <a:rPr lang="sk-SK" dirty="0"/>
              <a:t> </a:t>
            </a:r>
            <a:r>
              <a:rPr lang="sk-SK" dirty="0" err="1"/>
              <a:t>for</a:t>
            </a:r>
            <a:r>
              <a:rPr lang="sk-SK" dirty="0"/>
              <a:t> </a:t>
            </a:r>
            <a:r>
              <a:rPr lang="sk-SK" dirty="0" err="1"/>
              <a:t>professional</a:t>
            </a:r>
            <a:r>
              <a:rPr lang="sk-SK" dirty="0"/>
              <a:t> </a:t>
            </a:r>
            <a:r>
              <a:rPr lang="en-GB" dirty="0"/>
              <a:t>text</a:t>
            </a:r>
            <a:r>
              <a:rPr lang="sk-SK" dirty="0"/>
              <a:t>s </a:t>
            </a:r>
            <a:r>
              <a:rPr lang="en-GB" dirty="0"/>
              <a:t>comprehension and production, </a:t>
            </a:r>
            <a:endParaRPr lang="sk-SK" dirty="0" smtClean="0"/>
          </a:p>
          <a:p>
            <a:r>
              <a:rPr lang="sk-SK" dirty="0" err="1"/>
              <a:t>using</a:t>
            </a:r>
            <a:r>
              <a:rPr lang="sk-SK" b="1" dirty="0"/>
              <a:t> </a:t>
            </a:r>
            <a:r>
              <a:rPr lang="sk-SK" b="1" u="sng" dirty="0"/>
              <a:t>m</a:t>
            </a:r>
            <a:r>
              <a:rPr lang="en-GB" b="1" u="sng" dirty="0" err="1"/>
              <a:t>ultiple</a:t>
            </a:r>
            <a:r>
              <a:rPr lang="en-GB" b="1" u="sng" dirty="0"/>
              <a:t> sources</a:t>
            </a:r>
            <a:r>
              <a:rPr lang="sk-SK" b="1" dirty="0"/>
              <a:t>,</a:t>
            </a:r>
            <a:r>
              <a:rPr lang="en-GB" b="1" dirty="0"/>
              <a:t> </a:t>
            </a:r>
            <a:r>
              <a:rPr lang="en-GB" dirty="0"/>
              <a:t> </a:t>
            </a:r>
            <a:endParaRPr lang="sk-SK" dirty="0"/>
          </a:p>
          <a:p>
            <a:pPr lvl="0"/>
            <a:r>
              <a:rPr lang="en-GB" dirty="0" smtClean="0"/>
              <a:t>develop</a:t>
            </a:r>
            <a:r>
              <a:rPr lang="sk-SK" dirty="0" err="1"/>
              <a:t>ing</a:t>
            </a:r>
            <a:r>
              <a:rPr lang="en-GB" dirty="0"/>
              <a:t> </a:t>
            </a:r>
            <a:r>
              <a:rPr lang="en-GB" b="1" u="sng" dirty="0"/>
              <a:t>flexibility and adaptability </a:t>
            </a:r>
            <a:r>
              <a:rPr lang="sk-SK" dirty="0"/>
              <a:t>(</a:t>
            </a:r>
            <a:r>
              <a:rPr lang="sk-SK" dirty="0" err="1"/>
              <a:t>not</a:t>
            </a:r>
            <a:r>
              <a:rPr lang="sk-SK" dirty="0"/>
              <a:t> </a:t>
            </a:r>
            <a:r>
              <a:rPr lang="sk-SK" dirty="0" err="1"/>
              <a:t>limited</a:t>
            </a:r>
            <a:r>
              <a:rPr lang="sk-SK" dirty="0"/>
              <a:t> by </a:t>
            </a:r>
            <a:r>
              <a:rPr lang="sk-SK" dirty="0" err="1"/>
              <a:t>textbooks</a:t>
            </a:r>
            <a:r>
              <a:rPr lang="sk-SK" dirty="0"/>
              <a:t>)</a:t>
            </a:r>
            <a:r>
              <a:rPr lang="en-GB" dirty="0"/>
              <a:t>,</a:t>
            </a:r>
            <a:endParaRPr lang="sk-SK" dirty="0"/>
          </a:p>
          <a:p>
            <a:pPr lvl="0"/>
            <a:r>
              <a:rPr lang="en-GB" b="1" u="sng" dirty="0"/>
              <a:t>vocationally related content</a:t>
            </a:r>
            <a:r>
              <a:rPr lang="sk-SK" b="1" u="sng" dirty="0"/>
              <a:t> </a:t>
            </a:r>
            <a:r>
              <a:rPr lang="sk-SK" u="sng" dirty="0"/>
              <a:t>in FL</a:t>
            </a:r>
            <a:r>
              <a:rPr lang="en-GB" dirty="0"/>
              <a:t>,</a:t>
            </a:r>
            <a:endParaRPr lang="sk-SK" dirty="0"/>
          </a:p>
          <a:p>
            <a:pPr lvl="0"/>
            <a:r>
              <a:rPr lang="en-GB" dirty="0"/>
              <a:t>work</a:t>
            </a:r>
            <a:r>
              <a:rPr lang="sk-SK" dirty="0" err="1"/>
              <a:t>ing</a:t>
            </a:r>
            <a:r>
              <a:rPr lang="en-GB" dirty="0"/>
              <a:t> for and with </a:t>
            </a:r>
            <a:r>
              <a:rPr lang="en-GB" b="1" u="sng" dirty="0"/>
              <a:t>the team</a:t>
            </a:r>
            <a:r>
              <a:rPr lang="en-GB" dirty="0"/>
              <a:t>,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11936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>
                <a:solidFill>
                  <a:srgbClr val="002060"/>
                </a:solidFill>
              </a:rPr>
              <a:t>Possible</a:t>
            </a:r>
            <a:r>
              <a:rPr lang="sk-SK" dirty="0" smtClean="0">
                <a:solidFill>
                  <a:srgbClr val="002060"/>
                </a:solidFill>
              </a:rPr>
              <a:t> s</a:t>
            </a:r>
            <a:r>
              <a:rPr lang="en-US" dirty="0" err="1" smtClean="0">
                <a:solidFill>
                  <a:srgbClr val="002060"/>
                </a:solidFill>
              </a:rPr>
              <a:t>econdar</a:t>
            </a:r>
            <a:r>
              <a:rPr lang="sk-SK" dirty="0" smtClean="0">
                <a:solidFill>
                  <a:srgbClr val="002060"/>
                </a:solidFill>
              </a:rPr>
              <a:t>y</a:t>
            </a:r>
            <a:r>
              <a:rPr lang="en-US" dirty="0" smtClean="0">
                <a:solidFill>
                  <a:srgbClr val="002060"/>
                </a:solidFill>
              </a:rPr>
              <a:t> CLIL benefits</a:t>
            </a:r>
            <a:r>
              <a:rPr lang="sk-SK" dirty="0" smtClean="0">
                <a:solidFill>
                  <a:srgbClr val="002060"/>
                </a:solidFill>
              </a:rPr>
              <a:t>:</a:t>
            </a:r>
            <a:endParaRPr lang="sk-SK" dirty="0">
              <a:solidFill>
                <a:srgbClr val="00206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GB" b="1" u="sng" dirty="0" smtClean="0"/>
              <a:t>specific </a:t>
            </a:r>
            <a:r>
              <a:rPr lang="en-GB" b="1" u="sng" dirty="0"/>
              <a:t>vocabulary </a:t>
            </a:r>
            <a:r>
              <a:rPr lang="sk-SK" dirty="0" err="1" smtClean="0"/>
              <a:t>important</a:t>
            </a:r>
            <a:r>
              <a:rPr lang="sk-SK" dirty="0" smtClean="0"/>
              <a:t> </a:t>
            </a:r>
            <a:r>
              <a:rPr lang="sk-SK" dirty="0" err="1" smtClean="0"/>
              <a:t>for</a:t>
            </a:r>
            <a:r>
              <a:rPr lang="sk-SK" dirty="0" smtClean="0"/>
              <a:t> </a:t>
            </a:r>
            <a:r>
              <a:rPr lang="en-GB" b="1" u="sng" dirty="0" smtClean="0"/>
              <a:t>jobs</a:t>
            </a:r>
            <a:r>
              <a:rPr lang="en-GB" dirty="0"/>
              <a:t>,</a:t>
            </a:r>
            <a:endParaRPr lang="sk-SK" dirty="0"/>
          </a:p>
          <a:p>
            <a:pPr lvl="0"/>
            <a:r>
              <a:rPr lang="sk-SK" b="1" u="sng" dirty="0" err="1"/>
              <a:t>s</a:t>
            </a:r>
            <a:r>
              <a:rPr lang="sk-SK" b="1" u="sng" dirty="0" err="1" smtClean="0"/>
              <a:t>pecific</a:t>
            </a:r>
            <a:r>
              <a:rPr lang="sk-SK" b="1" u="sng" dirty="0" smtClean="0"/>
              <a:t> </a:t>
            </a:r>
            <a:r>
              <a:rPr lang="en-GB" b="1" u="sng" dirty="0" smtClean="0"/>
              <a:t>strategies </a:t>
            </a:r>
            <a:r>
              <a:rPr lang="sk-SK" dirty="0" err="1" smtClean="0"/>
              <a:t>necessary</a:t>
            </a:r>
            <a:r>
              <a:rPr lang="sk-SK" dirty="0" smtClean="0"/>
              <a:t> </a:t>
            </a:r>
            <a:r>
              <a:rPr lang="sk-SK" dirty="0" err="1" smtClean="0"/>
              <a:t>for</a:t>
            </a:r>
            <a:r>
              <a:rPr lang="sk-SK" dirty="0" smtClean="0"/>
              <a:t> </a:t>
            </a:r>
            <a:r>
              <a:rPr lang="sk-SK" dirty="0" err="1" smtClean="0"/>
              <a:t>professional</a:t>
            </a:r>
            <a:r>
              <a:rPr lang="sk-SK" dirty="0" smtClean="0"/>
              <a:t> </a:t>
            </a:r>
            <a:r>
              <a:rPr lang="en-GB" dirty="0" smtClean="0"/>
              <a:t>text</a:t>
            </a:r>
            <a:r>
              <a:rPr lang="sk-SK" dirty="0" smtClean="0"/>
              <a:t>s </a:t>
            </a:r>
            <a:r>
              <a:rPr lang="en-GB" dirty="0" smtClean="0"/>
              <a:t>comprehension </a:t>
            </a:r>
            <a:r>
              <a:rPr lang="en-GB" dirty="0"/>
              <a:t>and production, </a:t>
            </a:r>
            <a:endParaRPr lang="sk-SK" dirty="0" smtClean="0"/>
          </a:p>
          <a:p>
            <a:r>
              <a:rPr lang="sk-SK" dirty="0" err="1"/>
              <a:t>using</a:t>
            </a:r>
            <a:r>
              <a:rPr lang="sk-SK" b="1" dirty="0"/>
              <a:t> </a:t>
            </a:r>
            <a:r>
              <a:rPr lang="sk-SK" b="1" u="sng" dirty="0"/>
              <a:t>m</a:t>
            </a:r>
            <a:r>
              <a:rPr lang="en-GB" b="1" u="sng" dirty="0" err="1"/>
              <a:t>ultiple</a:t>
            </a:r>
            <a:r>
              <a:rPr lang="en-GB" b="1" u="sng" dirty="0"/>
              <a:t> sources</a:t>
            </a:r>
            <a:r>
              <a:rPr lang="sk-SK" b="1" dirty="0"/>
              <a:t>,</a:t>
            </a:r>
            <a:r>
              <a:rPr lang="en-GB" b="1" dirty="0"/>
              <a:t> </a:t>
            </a:r>
            <a:r>
              <a:rPr lang="en-GB" dirty="0"/>
              <a:t> </a:t>
            </a:r>
            <a:endParaRPr lang="sk-SK" dirty="0"/>
          </a:p>
          <a:p>
            <a:pPr lvl="0"/>
            <a:r>
              <a:rPr lang="en-GB" dirty="0" smtClean="0"/>
              <a:t>develop</a:t>
            </a:r>
            <a:r>
              <a:rPr lang="sk-SK" dirty="0" err="1" smtClean="0"/>
              <a:t>ing</a:t>
            </a:r>
            <a:r>
              <a:rPr lang="en-GB" dirty="0" smtClean="0"/>
              <a:t> </a:t>
            </a:r>
            <a:r>
              <a:rPr lang="en-GB" b="1" u="sng" dirty="0"/>
              <a:t>flexibility and adaptability </a:t>
            </a:r>
            <a:r>
              <a:rPr lang="sk-SK" dirty="0" smtClean="0"/>
              <a:t>(</a:t>
            </a:r>
            <a:r>
              <a:rPr lang="sk-SK" dirty="0" err="1" smtClean="0"/>
              <a:t>not</a:t>
            </a:r>
            <a:r>
              <a:rPr lang="sk-SK" dirty="0" smtClean="0"/>
              <a:t> </a:t>
            </a:r>
            <a:r>
              <a:rPr lang="sk-SK" dirty="0" err="1" smtClean="0"/>
              <a:t>limited</a:t>
            </a:r>
            <a:r>
              <a:rPr lang="sk-SK" dirty="0" smtClean="0"/>
              <a:t> by </a:t>
            </a:r>
            <a:r>
              <a:rPr lang="sk-SK" dirty="0" err="1" smtClean="0"/>
              <a:t>textbooks</a:t>
            </a:r>
            <a:r>
              <a:rPr lang="sk-SK" dirty="0" smtClean="0"/>
              <a:t>)</a:t>
            </a:r>
            <a:r>
              <a:rPr lang="en-GB" dirty="0" smtClean="0"/>
              <a:t>,</a:t>
            </a:r>
            <a:endParaRPr lang="sk-SK" dirty="0"/>
          </a:p>
          <a:p>
            <a:pPr lvl="0"/>
            <a:r>
              <a:rPr lang="en-GB" b="1" u="sng" dirty="0" smtClean="0"/>
              <a:t>vocationally </a:t>
            </a:r>
            <a:r>
              <a:rPr lang="en-GB" b="1" u="sng" dirty="0"/>
              <a:t>related </a:t>
            </a:r>
            <a:r>
              <a:rPr lang="en-GB" b="1" u="sng" dirty="0" smtClean="0"/>
              <a:t>content</a:t>
            </a:r>
            <a:r>
              <a:rPr lang="sk-SK" b="1" u="sng" dirty="0" smtClean="0"/>
              <a:t> </a:t>
            </a:r>
            <a:r>
              <a:rPr lang="sk-SK" u="sng" dirty="0" smtClean="0"/>
              <a:t>in FL</a:t>
            </a:r>
            <a:r>
              <a:rPr lang="en-GB" dirty="0" smtClean="0"/>
              <a:t>,</a:t>
            </a:r>
            <a:endParaRPr lang="sk-SK" dirty="0"/>
          </a:p>
          <a:p>
            <a:pPr lvl="0"/>
            <a:r>
              <a:rPr lang="en-GB" dirty="0" smtClean="0"/>
              <a:t>work</a:t>
            </a:r>
            <a:r>
              <a:rPr lang="sk-SK" dirty="0" err="1" smtClean="0"/>
              <a:t>ing</a:t>
            </a:r>
            <a:r>
              <a:rPr lang="en-GB" dirty="0" smtClean="0"/>
              <a:t> </a:t>
            </a:r>
            <a:r>
              <a:rPr lang="en-GB" dirty="0"/>
              <a:t>for and with </a:t>
            </a:r>
            <a:r>
              <a:rPr lang="en-GB" b="1" u="sng" dirty="0" smtClean="0"/>
              <a:t>the </a:t>
            </a:r>
            <a:r>
              <a:rPr lang="en-GB" b="1" u="sng" dirty="0"/>
              <a:t>team</a:t>
            </a:r>
            <a:r>
              <a:rPr lang="en-GB" dirty="0"/>
              <a:t>, </a:t>
            </a:r>
            <a:endParaRPr lang="sk-SK" dirty="0" smtClean="0"/>
          </a:p>
          <a:p>
            <a:pPr lvl="0"/>
            <a:r>
              <a:rPr lang="sk-SK" dirty="0"/>
              <a:t>c</a:t>
            </a:r>
            <a:r>
              <a:rPr lang="en-GB" dirty="0" err="1" smtClean="0"/>
              <a:t>ompl</a:t>
            </a:r>
            <a:r>
              <a:rPr lang="sk-SK" dirty="0" err="1" smtClean="0"/>
              <a:t>eting</a:t>
            </a:r>
            <a:r>
              <a:rPr lang="sk-SK" dirty="0" smtClean="0"/>
              <a:t> </a:t>
            </a:r>
            <a:r>
              <a:rPr lang="en-GB" dirty="0" smtClean="0"/>
              <a:t>assignment</a:t>
            </a:r>
            <a:r>
              <a:rPr lang="sk-SK" dirty="0" smtClean="0"/>
              <a:t>s</a:t>
            </a:r>
            <a:r>
              <a:rPr lang="en-GB" dirty="0" smtClean="0"/>
              <a:t> </a:t>
            </a:r>
            <a:r>
              <a:rPr lang="sk-SK" dirty="0" smtClean="0"/>
              <a:t>(</a:t>
            </a:r>
            <a:r>
              <a:rPr lang="sk-SK" dirty="0" err="1" smtClean="0"/>
              <a:t>projects</a:t>
            </a:r>
            <a:r>
              <a:rPr lang="sk-SK" dirty="0" smtClean="0"/>
              <a:t>) </a:t>
            </a:r>
            <a:r>
              <a:rPr lang="en-GB" dirty="0" smtClean="0"/>
              <a:t>under </a:t>
            </a:r>
            <a:r>
              <a:rPr lang="en-GB" b="1" u="sng" dirty="0"/>
              <a:t>deadline pressure</a:t>
            </a:r>
            <a:r>
              <a:rPr lang="en-GB" dirty="0"/>
              <a:t>, </a:t>
            </a:r>
            <a:endParaRPr lang="sk-SK" dirty="0" smtClean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11936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>
                <a:solidFill>
                  <a:srgbClr val="002060"/>
                </a:solidFill>
              </a:rPr>
              <a:t>Possible</a:t>
            </a:r>
            <a:r>
              <a:rPr lang="sk-SK" dirty="0" smtClean="0">
                <a:solidFill>
                  <a:srgbClr val="002060"/>
                </a:solidFill>
              </a:rPr>
              <a:t> s</a:t>
            </a:r>
            <a:r>
              <a:rPr lang="en-US" dirty="0" err="1" smtClean="0">
                <a:solidFill>
                  <a:srgbClr val="002060"/>
                </a:solidFill>
              </a:rPr>
              <a:t>econdar</a:t>
            </a:r>
            <a:r>
              <a:rPr lang="sk-SK" dirty="0" smtClean="0">
                <a:solidFill>
                  <a:srgbClr val="002060"/>
                </a:solidFill>
              </a:rPr>
              <a:t>y</a:t>
            </a:r>
            <a:r>
              <a:rPr lang="en-US" dirty="0" smtClean="0">
                <a:solidFill>
                  <a:srgbClr val="002060"/>
                </a:solidFill>
              </a:rPr>
              <a:t> CLIL benefits</a:t>
            </a:r>
            <a:r>
              <a:rPr lang="sk-SK" dirty="0" smtClean="0">
                <a:solidFill>
                  <a:srgbClr val="002060"/>
                </a:solidFill>
              </a:rPr>
              <a:t>:</a:t>
            </a:r>
            <a:endParaRPr lang="sk-SK" dirty="0">
              <a:solidFill>
                <a:srgbClr val="00206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GB" b="1" u="sng" dirty="0"/>
              <a:t>specific vocabulary </a:t>
            </a:r>
            <a:r>
              <a:rPr lang="sk-SK" dirty="0" err="1"/>
              <a:t>important</a:t>
            </a:r>
            <a:r>
              <a:rPr lang="sk-SK" dirty="0"/>
              <a:t> </a:t>
            </a:r>
            <a:r>
              <a:rPr lang="sk-SK" dirty="0" err="1"/>
              <a:t>for</a:t>
            </a:r>
            <a:r>
              <a:rPr lang="sk-SK" dirty="0"/>
              <a:t> </a:t>
            </a:r>
            <a:r>
              <a:rPr lang="en-GB" b="1" u="sng" dirty="0"/>
              <a:t>jobs</a:t>
            </a:r>
            <a:r>
              <a:rPr lang="en-GB" dirty="0"/>
              <a:t>,</a:t>
            </a:r>
            <a:endParaRPr lang="sk-SK" dirty="0"/>
          </a:p>
          <a:p>
            <a:pPr lvl="0"/>
            <a:r>
              <a:rPr lang="sk-SK" b="1" u="sng" dirty="0" err="1"/>
              <a:t>specific</a:t>
            </a:r>
            <a:r>
              <a:rPr lang="sk-SK" b="1" u="sng" dirty="0"/>
              <a:t> </a:t>
            </a:r>
            <a:r>
              <a:rPr lang="en-GB" b="1" u="sng" dirty="0"/>
              <a:t>strategies </a:t>
            </a:r>
            <a:r>
              <a:rPr lang="sk-SK" dirty="0" err="1"/>
              <a:t>necessary</a:t>
            </a:r>
            <a:r>
              <a:rPr lang="sk-SK" dirty="0"/>
              <a:t> </a:t>
            </a:r>
            <a:r>
              <a:rPr lang="sk-SK" dirty="0" err="1"/>
              <a:t>for</a:t>
            </a:r>
            <a:r>
              <a:rPr lang="sk-SK" dirty="0"/>
              <a:t> </a:t>
            </a:r>
            <a:r>
              <a:rPr lang="sk-SK" dirty="0" err="1"/>
              <a:t>professional</a:t>
            </a:r>
            <a:r>
              <a:rPr lang="sk-SK" dirty="0"/>
              <a:t> </a:t>
            </a:r>
            <a:r>
              <a:rPr lang="en-GB" dirty="0"/>
              <a:t>text</a:t>
            </a:r>
            <a:r>
              <a:rPr lang="sk-SK" dirty="0"/>
              <a:t>s </a:t>
            </a:r>
            <a:r>
              <a:rPr lang="en-GB" dirty="0"/>
              <a:t>comprehension and production, </a:t>
            </a:r>
            <a:endParaRPr lang="sk-SK" dirty="0" smtClean="0"/>
          </a:p>
          <a:p>
            <a:r>
              <a:rPr lang="sk-SK" dirty="0" err="1"/>
              <a:t>u</a:t>
            </a:r>
            <a:r>
              <a:rPr lang="sk-SK" dirty="0" err="1" smtClean="0"/>
              <a:t>sing</a:t>
            </a:r>
            <a:r>
              <a:rPr lang="sk-SK" b="1" dirty="0" smtClean="0"/>
              <a:t> </a:t>
            </a:r>
            <a:r>
              <a:rPr lang="sk-SK" b="1" u="sng" dirty="0" smtClean="0"/>
              <a:t>m</a:t>
            </a:r>
            <a:r>
              <a:rPr lang="en-GB" b="1" u="sng" dirty="0" err="1" smtClean="0"/>
              <a:t>ultiple</a:t>
            </a:r>
            <a:r>
              <a:rPr lang="en-GB" b="1" u="sng" dirty="0" smtClean="0"/>
              <a:t> sources</a:t>
            </a:r>
            <a:r>
              <a:rPr lang="sk-SK" b="1" dirty="0" smtClean="0"/>
              <a:t>,</a:t>
            </a:r>
            <a:r>
              <a:rPr lang="en-GB" b="1" dirty="0" smtClean="0"/>
              <a:t> </a:t>
            </a:r>
            <a:r>
              <a:rPr lang="en-GB" dirty="0" smtClean="0"/>
              <a:t> </a:t>
            </a:r>
            <a:endParaRPr lang="sk-SK" dirty="0"/>
          </a:p>
          <a:p>
            <a:pPr lvl="0"/>
            <a:r>
              <a:rPr lang="en-GB" dirty="0" smtClean="0"/>
              <a:t>develop</a:t>
            </a:r>
            <a:r>
              <a:rPr lang="sk-SK" dirty="0" err="1"/>
              <a:t>ing</a:t>
            </a:r>
            <a:r>
              <a:rPr lang="en-GB" dirty="0"/>
              <a:t> </a:t>
            </a:r>
            <a:r>
              <a:rPr lang="en-GB" b="1" u="sng" dirty="0"/>
              <a:t>flexibility and adaptability </a:t>
            </a:r>
            <a:r>
              <a:rPr lang="sk-SK" dirty="0"/>
              <a:t>(</a:t>
            </a:r>
            <a:r>
              <a:rPr lang="sk-SK" dirty="0" err="1"/>
              <a:t>not</a:t>
            </a:r>
            <a:r>
              <a:rPr lang="sk-SK" dirty="0"/>
              <a:t> </a:t>
            </a:r>
            <a:r>
              <a:rPr lang="sk-SK" dirty="0" err="1"/>
              <a:t>limited</a:t>
            </a:r>
            <a:r>
              <a:rPr lang="sk-SK" dirty="0"/>
              <a:t> by </a:t>
            </a:r>
            <a:r>
              <a:rPr lang="sk-SK" dirty="0" err="1"/>
              <a:t>textbooks</a:t>
            </a:r>
            <a:r>
              <a:rPr lang="sk-SK" dirty="0"/>
              <a:t>)</a:t>
            </a:r>
            <a:r>
              <a:rPr lang="en-GB" dirty="0"/>
              <a:t>,</a:t>
            </a:r>
            <a:endParaRPr lang="sk-SK" dirty="0"/>
          </a:p>
          <a:p>
            <a:pPr lvl="0"/>
            <a:r>
              <a:rPr lang="en-GB" b="1" u="sng" dirty="0"/>
              <a:t>vocationally related content</a:t>
            </a:r>
            <a:r>
              <a:rPr lang="sk-SK" b="1" u="sng" dirty="0"/>
              <a:t> </a:t>
            </a:r>
            <a:r>
              <a:rPr lang="sk-SK" u="sng" dirty="0"/>
              <a:t>in FL</a:t>
            </a:r>
            <a:r>
              <a:rPr lang="en-GB" dirty="0"/>
              <a:t>,</a:t>
            </a:r>
            <a:endParaRPr lang="sk-SK" dirty="0"/>
          </a:p>
          <a:p>
            <a:pPr lvl="0"/>
            <a:r>
              <a:rPr lang="en-GB" dirty="0"/>
              <a:t>work</a:t>
            </a:r>
            <a:r>
              <a:rPr lang="sk-SK" dirty="0" err="1"/>
              <a:t>ing</a:t>
            </a:r>
            <a:r>
              <a:rPr lang="en-GB" dirty="0"/>
              <a:t> for and with </a:t>
            </a:r>
            <a:r>
              <a:rPr lang="en-GB" b="1" u="sng" dirty="0"/>
              <a:t>the team</a:t>
            </a:r>
            <a:r>
              <a:rPr lang="en-GB" dirty="0"/>
              <a:t>, </a:t>
            </a:r>
            <a:endParaRPr lang="sk-SK" dirty="0"/>
          </a:p>
          <a:p>
            <a:pPr lvl="0"/>
            <a:r>
              <a:rPr lang="sk-SK" dirty="0" smtClean="0"/>
              <a:t>c</a:t>
            </a:r>
            <a:r>
              <a:rPr lang="en-GB" dirty="0" err="1" smtClean="0"/>
              <a:t>ompl</a:t>
            </a:r>
            <a:r>
              <a:rPr lang="sk-SK" dirty="0" err="1" smtClean="0"/>
              <a:t>eting</a:t>
            </a:r>
            <a:r>
              <a:rPr lang="sk-SK" dirty="0" smtClean="0"/>
              <a:t> </a:t>
            </a:r>
            <a:r>
              <a:rPr lang="en-GB" dirty="0" smtClean="0"/>
              <a:t>assignment</a:t>
            </a:r>
            <a:r>
              <a:rPr lang="sk-SK" dirty="0" smtClean="0"/>
              <a:t>s</a:t>
            </a:r>
            <a:r>
              <a:rPr lang="en-GB" dirty="0" smtClean="0"/>
              <a:t> </a:t>
            </a:r>
            <a:r>
              <a:rPr lang="sk-SK" dirty="0" smtClean="0"/>
              <a:t>(</a:t>
            </a:r>
            <a:r>
              <a:rPr lang="sk-SK" dirty="0" err="1" smtClean="0"/>
              <a:t>projects</a:t>
            </a:r>
            <a:r>
              <a:rPr lang="sk-SK" dirty="0" smtClean="0"/>
              <a:t>) </a:t>
            </a:r>
            <a:r>
              <a:rPr lang="en-GB" dirty="0" smtClean="0"/>
              <a:t>under </a:t>
            </a:r>
            <a:r>
              <a:rPr lang="en-GB" b="1" u="sng" dirty="0" smtClean="0"/>
              <a:t>deadline pressure</a:t>
            </a:r>
            <a:r>
              <a:rPr lang="en-GB" dirty="0" smtClean="0"/>
              <a:t>, </a:t>
            </a:r>
            <a:endParaRPr lang="sk-SK" dirty="0" smtClean="0"/>
          </a:p>
          <a:p>
            <a:pPr lvl="0"/>
            <a:r>
              <a:rPr lang="sk-SK" b="1" u="sng" dirty="0" smtClean="0"/>
              <a:t>pre</a:t>
            </a:r>
            <a:r>
              <a:rPr lang="en-GB" b="1" u="sng" dirty="0" smtClean="0"/>
              <a:t>sent</a:t>
            </a:r>
            <a:r>
              <a:rPr lang="sk-SK" b="1" u="sng" dirty="0" err="1" smtClean="0"/>
              <a:t>ing</a:t>
            </a:r>
            <a:r>
              <a:rPr lang="en-GB" b="1" u="sng" dirty="0" smtClean="0"/>
              <a:t> and </a:t>
            </a:r>
            <a:r>
              <a:rPr lang="en-GB" b="1" u="sng" dirty="0" err="1" smtClean="0"/>
              <a:t>promot</a:t>
            </a:r>
            <a:r>
              <a:rPr lang="sk-SK" b="1" u="sng" dirty="0" err="1" smtClean="0"/>
              <a:t>ing</a:t>
            </a:r>
            <a:r>
              <a:rPr lang="sk-SK" b="1" u="sng" dirty="0" smtClean="0"/>
              <a:t> </a:t>
            </a:r>
            <a:r>
              <a:rPr lang="en-GB" b="1" u="sng" dirty="0" smtClean="0"/>
              <a:t>product</a:t>
            </a:r>
            <a:r>
              <a:rPr lang="sk-SK" b="1" u="sng" dirty="0" smtClean="0"/>
              <a:t>s</a:t>
            </a:r>
            <a:r>
              <a:rPr lang="en-GB" b="1" u="sng" dirty="0" smtClean="0"/>
              <a:t> </a:t>
            </a:r>
            <a:r>
              <a:rPr lang="en-GB" dirty="0" smtClean="0"/>
              <a:t>(c.f. CLIL-LOTE Start, online; European </a:t>
            </a:r>
            <a:r>
              <a:rPr lang="en-GB" dirty="0" err="1" smtClean="0"/>
              <a:t>Schoolnet</a:t>
            </a:r>
            <a:r>
              <a:rPr lang="en-GB" dirty="0" smtClean="0"/>
              <a:t>, online, and many others). </a:t>
            </a:r>
            <a:endParaRPr lang="sk-SK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119362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dirty="0" err="1" smtClean="0">
                <a:solidFill>
                  <a:srgbClr val="FF0000"/>
                </a:solidFill>
              </a:rPr>
              <a:t>Recommended</a:t>
            </a:r>
            <a:r>
              <a:rPr lang="sk-SK" sz="3600" dirty="0" smtClean="0">
                <a:solidFill>
                  <a:srgbClr val="FF0000"/>
                </a:solidFill>
              </a:rPr>
              <a:t> </a:t>
            </a:r>
            <a:r>
              <a:rPr lang="sk-SK" sz="3600" dirty="0" err="1" smtClean="0">
                <a:solidFill>
                  <a:srgbClr val="FF0000"/>
                </a:solidFill>
              </a:rPr>
              <a:t>activities</a:t>
            </a:r>
            <a:r>
              <a:rPr lang="sk-SK" sz="3600" dirty="0" smtClean="0">
                <a:solidFill>
                  <a:srgbClr val="FF0000"/>
                </a:solidFill>
              </a:rPr>
              <a:t> </a:t>
            </a:r>
            <a:r>
              <a:rPr lang="sk-SK" sz="3600" dirty="0" err="1" smtClean="0">
                <a:solidFill>
                  <a:srgbClr val="FF0000"/>
                </a:solidFill>
              </a:rPr>
              <a:t>for</a:t>
            </a:r>
            <a:r>
              <a:rPr lang="sk-SK" sz="3600" dirty="0" smtClean="0">
                <a:solidFill>
                  <a:srgbClr val="FF0000"/>
                </a:solidFill>
              </a:rPr>
              <a:t> </a:t>
            </a:r>
            <a:r>
              <a:rPr lang="sk-SK" sz="3600" dirty="0" err="1" smtClean="0">
                <a:solidFill>
                  <a:srgbClr val="FF0000"/>
                </a:solidFill>
              </a:rPr>
              <a:t>secondary</a:t>
            </a:r>
            <a:r>
              <a:rPr lang="sk-SK" sz="3600" dirty="0" smtClean="0">
                <a:solidFill>
                  <a:srgbClr val="FF0000"/>
                </a:solidFill>
              </a:rPr>
              <a:t> CLIL</a:t>
            </a:r>
            <a:endParaRPr lang="sk-SK" sz="3600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1</a:t>
            </a:r>
            <a:r>
              <a:rPr lang="en-GB" dirty="0"/>
              <a:t>.  </a:t>
            </a:r>
            <a:r>
              <a:rPr lang="en-GB" b="1" dirty="0">
                <a:solidFill>
                  <a:srgbClr val="00B050"/>
                </a:solidFill>
              </a:rPr>
              <a:t>activities to enhance peer communication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/>
              <a:t>(e.g.  information gap activities, role plays, discussions, etc.);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890844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dirty="0" err="1">
                <a:solidFill>
                  <a:srgbClr val="FF0000"/>
                </a:solidFill>
              </a:rPr>
              <a:t>Recommended</a:t>
            </a:r>
            <a:r>
              <a:rPr lang="sk-SK" sz="3600" dirty="0">
                <a:solidFill>
                  <a:srgbClr val="FF0000"/>
                </a:solidFill>
              </a:rPr>
              <a:t> </a:t>
            </a:r>
            <a:r>
              <a:rPr lang="sk-SK" sz="3600" dirty="0" err="1">
                <a:solidFill>
                  <a:srgbClr val="FF0000"/>
                </a:solidFill>
              </a:rPr>
              <a:t>activities</a:t>
            </a:r>
            <a:r>
              <a:rPr lang="sk-SK" sz="3600" dirty="0">
                <a:solidFill>
                  <a:srgbClr val="FF0000"/>
                </a:solidFill>
              </a:rPr>
              <a:t> </a:t>
            </a:r>
            <a:r>
              <a:rPr lang="sk-SK" sz="3600" dirty="0" err="1">
                <a:solidFill>
                  <a:srgbClr val="FF0000"/>
                </a:solidFill>
              </a:rPr>
              <a:t>for</a:t>
            </a:r>
            <a:r>
              <a:rPr lang="sk-SK" sz="3600" dirty="0">
                <a:solidFill>
                  <a:srgbClr val="FF0000"/>
                </a:solidFill>
              </a:rPr>
              <a:t> </a:t>
            </a:r>
            <a:r>
              <a:rPr lang="sk-SK" sz="3600" dirty="0" err="1">
                <a:solidFill>
                  <a:srgbClr val="FF0000"/>
                </a:solidFill>
              </a:rPr>
              <a:t>secondary</a:t>
            </a:r>
            <a:r>
              <a:rPr lang="sk-SK" sz="3600" dirty="0">
                <a:solidFill>
                  <a:srgbClr val="FF0000"/>
                </a:solidFill>
              </a:rPr>
              <a:t> CLIL</a:t>
            </a:r>
            <a:endParaRPr lang="sk-SK" sz="3600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1</a:t>
            </a:r>
            <a:r>
              <a:rPr lang="en-GB" dirty="0"/>
              <a:t>.  </a:t>
            </a:r>
            <a:r>
              <a:rPr lang="en-GB" b="1" dirty="0">
                <a:solidFill>
                  <a:srgbClr val="00B050"/>
                </a:solidFill>
              </a:rPr>
              <a:t>activities to enhance peer communication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/>
              <a:t>(e.g.  information gap activities, role plays, discussions, etc.);</a:t>
            </a:r>
            <a:endParaRPr lang="sk-SK" dirty="0"/>
          </a:p>
          <a:p>
            <a:pPr marL="0" indent="0">
              <a:buNone/>
            </a:pPr>
            <a:r>
              <a:rPr lang="en-GB" dirty="0" smtClean="0"/>
              <a:t>2.  </a:t>
            </a:r>
            <a:r>
              <a:rPr lang="en-GB" b="1" dirty="0" smtClean="0">
                <a:solidFill>
                  <a:srgbClr val="00B050"/>
                </a:solidFill>
              </a:rPr>
              <a:t>activities to help develop reading strategies</a:t>
            </a:r>
            <a:r>
              <a:rPr lang="en-GB" dirty="0" smtClean="0">
                <a:solidFill>
                  <a:srgbClr val="00B050"/>
                </a:solidFill>
              </a:rPr>
              <a:t> </a:t>
            </a:r>
            <a:r>
              <a:rPr lang="en-GB" dirty="0" smtClean="0"/>
              <a:t>(e.g. outlining, activities to reorganise the informative text, mind-mapping, etc.);</a:t>
            </a:r>
            <a:endParaRPr lang="sk-SK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073789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dirty="0" err="1">
                <a:solidFill>
                  <a:srgbClr val="FF0000"/>
                </a:solidFill>
              </a:rPr>
              <a:t>Recommended</a:t>
            </a:r>
            <a:r>
              <a:rPr lang="sk-SK" sz="3600" dirty="0">
                <a:solidFill>
                  <a:srgbClr val="FF0000"/>
                </a:solidFill>
              </a:rPr>
              <a:t> </a:t>
            </a:r>
            <a:r>
              <a:rPr lang="sk-SK" sz="3600" dirty="0" err="1">
                <a:solidFill>
                  <a:srgbClr val="FF0000"/>
                </a:solidFill>
              </a:rPr>
              <a:t>activities</a:t>
            </a:r>
            <a:r>
              <a:rPr lang="sk-SK" sz="3600" dirty="0">
                <a:solidFill>
                  <a:srgbClr val="FF0000"/>
                </a:solidFill>
              </a:rPr>
              <a:t> </a:t>
            </a:r>
            <a:r>
              <a:rPr lang="sk-SK" sz="3600" dirty="0" err="1">
                <a:solidFill>
                  <a:srgbClr val="FF0000"/>
                </a:solidFill>
              </a:rPr>
              <a:t>for</a:t>
            </a:r>
            <a:r>
              <a:rPr lang="sk-SK" sz="3600" dirty="0">
                <a:solidFill>
                  <a:srgbClr val="FF0000"/>
                </a:solidFill>
              </a:rPr>
              <a:t> </a:t>
            </a:r>
            <a:r>
              <a:rPr lang="sk-SK" sz="3600" dirty="0" err="1">
                <a:solidFill>
                  <a:srgbClr val="FF0000"/>
                </a:solidFill>
              </a:rPr>
              <a:t>secondary</a:t>
            </a:r>
            <a:r>
              <a:rPr lang="sk-SK" sz="3600" dirty="0">
                <a:solidFill>
                  <a:srgbClr val="FF0000"/>
                </a:solidFill>
              </a:rPr>
              <a:t> CLIL</a:t>
            </a:r>
            <a:endParaRPr lang="sk-SK" sz="3600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1</a:t>
            </a:r>
            <a:r>
              <a:rPr lang="en-GB" dirty="0"/>
              <a:t>.  </a:t>
            </a:r>
            <a:r>
              <a:rPr lang="en-GB" b="1" dirty="0">
                <a:solidFill>
                  <a:srgbClr val="00B050"/>
                </a:solidFill>
              </a:rPr>
              <a:t>activities to enhance peer communication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/>
              <a:t>(e.g.  information gap activities, role plays, discussions, etc.);</a:t>
            </a:r>
            <a:endParaRPr lang="sk-SK" dirty="0"/>
          </a:p>
          <a:p>
            <a:pPr marL="0" indent="0">
              <a:buNone/>
            </a:pPr>
            <a:r>
              <a:rPr lang="en-GB" dirty="0" smtClean="0"/>
              <a:t>2.  </a:t>
            </a:r>
            <a:r>
              <a:rPr lang="en-GB" b="1" dirty="0" smtClean="0">
                <a:solidFill>
                  <a:srgbClr val="00B050"/>
                </a:solidFill>
              </a:rPr>
              <a:t>activities to help develop reading strategies</a:t>
            </a:r>
            <a:r>
              <a:rPr lang="en-GB" dirty="0" smtClean="0">
                <a:solidFill>
                  <a:srgbClr val="00B050"/>
                </a:solidFill>
              </a:rPr>
              <a:t> </a:t>
            </a:r>
            <a:r>
              <a:rPr lang="en-GB" dirty="0" smtClean="0"/>
              <a:t>(e.g. outlining, activities to reorganise the informative text, mind-mapping, etc.);</a:t>
            </a:r>
            <a:endParaRPr lang="sk-SK" dirty="0" smtClean="0"/>
          </a:p>
          <a:p>
            <a:pPr marL="0" indent="0">
              <a:buNone/>
            </a:pPr>
            <a:r>
              <a:rPr lang="en-GB" dirty="0" smtClean="0"/>
              <a:t>3</a:t>
            </a:r>
            <a:r>
              <a:rPr lang="en-GB" dirty="0"/>
              <a:t>.  </a:t>
            </a:r>
            <a:r>
              <a:rPr lang="en-GB" b="1" dirty="0">
                <a:solidFill>
                  <a:srgbClr val="00B050"/>
                </a:solidFill>
              </a:rPr>
              <a:t>activities to guide student production, oral and written </a:t>
            </a:r>
            <a:r>
              <a:rPr lang="en-GB" dirty="0"/>
              <a:t>(e.g. creating and presenting </a:t>
            </a:r>
            <a:r>
              <a:rPr lang="en-GB" dirty="0" err="1"/>
              <a:t>ppt</a:t>
            </a:r>
            <a:r>
              <a:rPr lang="en-GB" dirty="0"/>
              <a:t> presentation, movie making, blogging, etc.);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073789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dirty="0" err="1">
                <a:solidFill>
                  <a:srgbClr val="FF0000"/>
                </a:solidFill>
              </a:rPr>
              <a:t>Recommended</a:t>
            </a:r>
            <a:r>
              <a:rPr lang="sk-SK" sz="3600" dirty="0">
                <a:solidFill>
                  <a:srgbClr val="FF0000"/>
                </a:solidFill>
              </a:rPr>
              <a:t> </a:t>
            </a:r>
            <a:r>
              <a:rPr lang="sk-SK" sz="3600" dirty="0" err="1">
                <a:solidFill>
                  <a:srgbClr val="FF0000"/>
                </a:solidFill>
              </a:rPr>
              <a:t>activities</a:t>
            </a:r>
            <a:r>
              <a:rPr lang="sk-SK" sz="3600" dirty="0">
                <a:solidFill>
                  <a:srgbClr val="FF0000"/>
                </a:solidFill>
              </a:rPr>
              <a:t> </a:t>
            </a:r>
            <a:r>
              <a:rPr lang="sk-SK" sz="3600" dirty="0" err="1">
                <a:solidFill>
                  <a:srgbClr val="FF0000"/>
                </a:solidFill>
              </a:rPr>
              <a:t>for</a:t>
            </a:r>
            <a:r>
              <a:rPr lang="sk-SK" sz="3600" dirty="0">
                <a:solidFill>
                  <a:srgbClr val="FF0000"/>
                </a:solidFill>
              </a:rPr>
              <a:t> </a:t>
            </a:r>
            <a:r>
              <a:rPr lang="sk-SK" sz="3600" dirty="0" err="1">
                <a:solidFill>
                  <a:srgbClr val="FF0000"/>
                </a:solidFill>
              </a:rPr>
              <a:t>secondary</a:t>
            </a:r>
            <a:r>
              <a:rPr lang="sk-SK" sz="3600" dirty="0">
                <a:solidFill>
                  <a:srgbClr val="FF0000"/>
                </a:solidFill>
              </a:rPr>
              <a:t> CLIL</a:t>
            </a:r>
            <a:endParaRPr lang="sk-SK" sz="3600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 smtClean="0"/>
              <a:t>1</a:t>
            </a:r>
            <a:r>
              <a:rPr lang="en-GB" dirty="0"/>
              <a:t>.  </a:t>
            </a:r>
            <a:r>
              <a:rPr lang="en-GB" b="1" dirty="0">
                <a:solidFill>
                  <a:srgbClr val="00B050"/>
                </a:solidFill>
              </a:rPr>
              <a:t>activities to enhance peer communication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/>
              <a:t>(e.g.  information gap activities, role plays, discussions, etc.);</a:t>
            </a:r>
            <a:endParaRPr lang="sk-SK" dirty="0"/>
          </a:p>
          <a:p>
            <a:pPr marL="0" indent="0">
              <a:buNone/>
            </a:pPr>
            <a:r>
              <a:rPr lang="en-GB" dirty="0" smtClean="0"/>
              <a:t>2.  </a:t>
            </a:r>
            <a:r>
              <a:rPr lang="en-GB" b="1" dirty="0" smtClean="0">
                <a:solidFill>
                  <a:srgbClr val="00B050"/>
                </a:solidFill>
              </a:rPr>
              <a:t>activities to help develop reading strategies</a:t>
            </a:r>
            <a:r>
              <a:rPr lang="en-GB" dirty="0" smtClean="0">
                <a:solidFill>
                  <a:srgbClr val="00B050"/>
                </a:solidFill>
              </a:rPr>
              <a:t> </a:t>
            </a:r>
            <a:r>
              <a:rPr lang="en-GB" dirty="0" smtClean="0"/>
              <a:t>(e.g. outlining, activities to reorganise the informative text, mind-mapping, etc.);</a:t>
            </a:r>
            <a:endParaRPr lang="sk-SK" dirty="0" smtClean="0"/>
          </a:p>
          <a:p>
            <a:pPr marL="0" indent="0">
              <a:buNone/>
            </a:pPr>
            <a:r>
              <a:rPr lang="en-GB" dirty="0" smtClean="0"/>
              <a:t>3</a:t>
            </a:r>
            <a:r>
              <a:rPr lang="en-GB" dirty="0"/>
              <a:t>.  </a:t>
            </a:r>
            <a:r>
              <a:rPr lang="en-GB" b="1" dirty="0">
                <a:solidFill>
                  <a:srgbClr val="00B050"/>
                </a:solidFill>
              </a:rPr>
              <a:t>activities to guide student production, oral and written </a:t>
            </a:r>
            <a:r>
              <a:rPr lang="en-GB" dirty="0"/>
              <a:t>(e.g. creating and presenting </a:t>
            </a:r>
            <a:r>
              <a:rPr lang="en-GB" dirty="0" err="1"/>
              <a:t>ppt</a:t>
            </a:r>
            <a:r>
              <a:rPr lang="en-GB" dirty="0"/>
              <a:t> presentation, movie making, blogging, etc.);</a:t>
            </a:r>
            <a:endParaRPr lang="sk-SK" dirty="0"/>
          </a:p>
          <a:p>
            <a:pPr marL="0" indent="0">
              <a:buNone/>
            </a:pPr>
            <a:r>
              <a:rPr lang="en-GB" dirty="0"/>
              <a:t>4.  </a:t>
            </a:r>
            <a:r>
              <a:rPr lang="en-GB" b="1" dirty="0">
                <a:solidFill>
                  <a:srgbClr val="00B050"/>
                </a:solidFill>
              </a:rPr>
              <a:t>activities to engage higher cognitive skills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/>
              <a:t>(problem solving activities, projects, simulation and situation activities).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073789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Planning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sk-SK" b="1" dirty="0" err="1" smtClean="0"/>
              <a:t>Topic</a:t>
            </a:r>
            <a:r>
              <a:rPr lang="sk-SK" dirty="0" smtClean="0"/>
              <a:t> </a:t>
            </a:r>
            <a:r>
              <a:rPr lang="sk-SK" dirty="0" smtClean="0"/>
              <a:t>(</a:t>
            </a:r>
            <a:r>
              <a:rPr lang="sk-SK" dirty="0" err="1" smtClean="0"/>
              <a:t>acc</a:t>
            </a:r>
            <a:r>
              <a:rPr lang="sk-SK" dirty="0" smtClean="0"/>
              <a:t>. to </a:t>
            </a:r>
            <a:r>
              <a:rPr lang="sk-SK" dirty="0" err="1" smtClean="0"/>
              <a:t>content</a:t>
            </a:r>
            <a:r>
              <a:rPr lang="sk-SK" dirty="0" smtClean="0"/>
              <a:t> </a:t>
            </a:r>
            <a:r>
              <a:rPr lang="sk-SK" dirty="0" err="1" smtClean="0"/>
              <a:t>subject</a:t>
            </a:r>
            <a:r>
              <a:rPr lang="sk-SK" dirty="0" smtClean="0"/>
              <a:t>)</a:t>
            </a:r>
          </a:p>
          <a:p>
            <a:pPr marL="514350" indent="-514350">
              <a:buFont typeface="Arial" pitchFamily="34" charset="0"/>
              <a:buAutoNum type="arabicPeriod"/>
            </a:pPr>
            <a:endParaRPr lang="sk-SK" dirty="0"/>
          </a:p>
          <a:p>
            <a:pPr marL="514350" indent="-514350">
              <a:buAutoNum type="arabicPeriod"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7996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 smtClean="0">
                <a:solidFill>
                  <a:srgbClr val="FF0000"/>
                </a:solidFill>
              </a:rPr>
              <a:t>Key</a:t>
            </a:r>
            <a:r>
              <a:rPr lang="sk-SK" b="1" dirty="0" smtClean="0">
                <a:solidFill>
                  <a:srgbClr val="FF0000"/>
                </a:solidFill>
              </a:rPr>
              <a:t> </a:t>
            </a:r>
            <a:r>
              <a:rPr lang="sk-SK" b="1" dirty="0" err="1" smtClean="0">
                <a:solidFill>
                  <a:srgbClr val="FF0000"/>
                </a:solidFill>
              </a:rPr>
              <a:t>ideas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k-SK" dirty="0"/>
          </a:p>
        </p:txBody>
      </p:sp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57591"/>
              </p:ext>
            </p:extLst>
          </p:nvPr>
        </p:nvGraphicFramePr>
        <p:xfrm>
          <a:off x="467544" y="1397000"/>
          <a:ext cx="8280920" cy="4914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1120068">
                <a:tc>
                  <a:txBody>
                    <a:bodyPr/>
                    <a:lstStyle/>
                    <a:p>
                      <a:pPr algn="ctr"/>
                      <a:r>
                        <a:rPr lang="sk-SK" sz="3200" dirty="0" smtClean="0"/>
                        <a:t>Non</a:t>
                      </a:r>
                      <a:r>
                        <a:rPr lang="sk-SK" sz="3200" baseline="0" dirty="0" smtClean="0"/>
                        <a:t> CLIL</a:t>
                      </a:r>
                      <a:endParaRPr lang="sk-SK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dirty="0" smtClean="0"/>
                        <a:t>CLIL</a:t>
                      </a:r>
                      <a:endParaRPr lang="sk-SK" sz="3200" dirty="0"/>
                    </a:p>
                  </a:txBody>
                  <a:tcPr/>
                </a:tc>
              </a:tr>
              <a:tr h="11200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noProof="0" dirty="0" smtClean="0"/>
                        <a:t>academic FL</a:t>
                      </a:r>
                    </a:p>
                    <a:p>
                      <a:pPr algn="l"/>
                      <a:endParaRPr lang="en-US" sz="3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200" noProof="0" dirty="0" smtClean="0"/>
                        <a:t>professional FL</a:t>
                      </a:r>
                      <a:endParaRPr lang="en-US" sz="3200" noProof="0" dirty="0"/>
                    </a:p>
                  </a:txBody>
                  <a:tcPr/>
                </a:tc>
              </a:tr>
              <a:tr h="1120068">
                <a:tc>
                  <a:txBody>
                    <a:bodyPr/>
                    <a:lstStyle/>
                    <a:p>
                      <a:pPr algn="l"/>
                      <a:r>
                        <a:rPr lang="en-US" sz="3200" noProof="0" dirty="0" smtClean="0"/>
                        <a:t>communicative</a:t>
                      </a:r>
                      <a:r>
                        <a:rPr lang="en-US" sz="3200" baseline="0" noProof="0" dirty="0" smtClean="0"/>
                        <a:t> </a:t>
                      </a:r>
                      <a:r>
                        <a:rPr lang="en-US" sz="3200" noProof="0" dirty="0" smtClean="0"/>
                        <a:t>skills</a:t>
                      </a:r>
                      <a:endParaRPr lang="en-US" sz="3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200" noProof="0" dirty="0" smtClean="0"/>
                        <a:t>practical skills</a:t>
                      </a:r>
                      <a:endParaRPr lang="en-US" sz="3200" noProof="0" dirty="0"/>
                    </a:p>
                  </a:txBody>
                  <a:tcPr/>
                </a:tc>
              </a:tr>
              <a:tr h="1120068">
                <a:tc>
                  <a:txBody>
                    <a:bodyPr/>
                    <a:lstStyle/>
                    <a:p>
                      <a:pPr algn="l"/>
                      <a:r>
                        <a:rPr lang="en-US" sz="3200" noProof="0" dirty="0" smtClean="0"/>
                        <a:t>focused on a language education (school</a:t>
                      </a:r>
                      <a:r>
                        <a:rPr lang="en-US" sz="3200" baseline="0" noProof="0" dirty="0" smtClean="0"/>
                        <a:t> </a:t>
                      </a:r>
                      <a:r>
                        <a:rPr lang="en-US" sz="3200" noProof="0" dirty="0" smtClean="0"/>
                        <a:t>testing)</a:t>
                      </a:r>
                      <a:endParaRPr lang="en-US" sz="3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200" noProof="0" dirty="0" smtClean="0"/>
                        <a:t>focused on life outside the school</a:t>
                      </a:r>
                      <a:endParaRPr lang="en-US" sz="3200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49062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Planning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sk-SK" b="1" dirty="0" err="1" smtClean="0"/>
              <a:t>Topic</a:t>
            </a:r>
            <a:r>
              <a:rPr lang="sk-SK" dirty="0" smtClean="0"/>
              <a:t> </a:t>
            </a:r>
            <a:r>
              <a:rPr lang="sk-SK" dirty="0" smtClean="0"/>
              <a:t>(</a:t>
            </a:r>
            <a:r>
              <a:rPr lang="sk-SK" dirty="0" err="1" smtClean="0"/>
              <a:t>acc</a:t>
            </a:r>
            <a:r>
              <a:rPr lang="sk-SK" dirty="0" smtClean="0"/>
              <a:t>. to </a:t>
            </a:r>
            <a:r>
              <a:rPr lang="sk-SK" dirty="0" err="1" smtClean="0"/>
              <a:t>content</a:t>
            </a:r>
            <a:r>
              <a:rPr lang="sk-SK" dirty="0" smtClean="0"/>
              <a:t> </a:t>
            </a:r>
            <a:r>
              <a:rPr lang="sk-SK" dirty="0" err="1" smtClean="0"/>
              <a:t>subject</a:t>
            </a:r>
            <a:r>
              <a:rPr lang="sk-SK" dirty="0" smtClean="0"/>
              <a:t>)</a:t>
            </a:r>
          </a:p>
          <a:p>
            <a:pPr marL="514350" indent="-514350">
              <a:buAutoNum type="arabicPeriod"/>
            </a:pPr>
            <a:r>
              <a:rPr lang="en-GB" b="1" dirty="0" smtClean="0"/>
              <a:t>Objectives </a:t>
            </a:r>
            <a:r>
              <a:rPr lang="sk-SK" dirty="0" smtClean="0"/>
              <a:t>(</a:t>
            </a:r>
            <a:r>
              <a:rPr lang="sk-SK" dirty="0" err="1" smtClean="0"/>
              <a:t>both</a:t>
            </a:r>
            <a:r>
              <a:rPr lang="sk-SK" dirty="0" smtClean="0"/>
              <a:t> </a:t>
            </a:r>
            <a:r>
              <a:rPr lang="sk-SK" dirty="0" err="1" smtClean="0"/>
              <a:t>content</a:t>
            </a:r>
            <a:r>
              <a:rPr lang="sk-SK" dirty="0" smtClean="0"/>
              <a:t> and </a:t>
            </a:r>
            <a:r>
              <a:rPr lang="sk-SK" dirty="0" err="1" smtClean="0"/>
              <a:t>language</a:t>
            </a:r>
            <a:r>
              <a:rPr lang="sk-SK" dirty="0" smtClean="0"/>
              <a:t> </a:t>
            </a:r>
            <a:r>
              <a:rPr lang="sk-SK" dirty="0" err="1" smtClean="0"/>
              <a:t>ones</a:t>
            </a:r>
            <a:r>
              <a:rPr lang="sk-SK" dirty="0" smtClean="0"/>
              <a:t>) </a:t>
            </a:r>
            <a:endParaRPr lang="sk-SK" dirty="0" smtClean="0"/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dirty="0" err="1" smtClean="0"/>
              <a:t>Examples</a:t>
            </a:r>
            <a:r>
              <a:rPr lang="sk-SK" dirty="0" smtClean="0"/>
              <a:t>: </a:t>
            </a:r>
          </a:p>
          <a:p>
            <a:pPr marL="0" indent="0">
              <a:buNone/>
            </a:pPr>
            <a:r>
              <a:rPr lang="sk-SK" i="1" dirty="0" err="1"/>
              <a:t>Students</a:t>
            </a:r>
            <a:r>
              <a:rPr lang="sk-SK" i="1" dirty="0"/>
              <a:t> </a:t>
            </a:r>
            <a:r>
              <a:rPr lang="sk-SK" i="1" dirty="0" err="1"/>
              <a:t>will</a:t>
            </a:r>
            <a:r>
              <a:rPr lang="sk-SK" i="1" dirty="0"/>
              <a:t> </a:t>
            </a:r>
            <a:r>
              <a:rPr lang="sk-SK" i="1" dirty="0" err="1"/>
              <a:t>learn</a:t>
            </a:r>
            <a:r>
              <a:rPr lang="sk-SK" i="1" dirty="0"/>
              <a:t> </a:t>
            </a:r>
            <a:r>
              <a:rPr lang="sk-SK" i="1" dirty="0" smtClean="0"/>
              <a:t>.</a:t>
            </a:r>
            <a:r>
              <a:rPr lang="sk-SK" i="1" dirty="0" smtClean="0"/>
              <a:t>..</a:t>
            </a:r>
          </a:p>
          <a:p>
            <a:pPr marL="0" indent="0">
              <a:buNone/>
            </a:pPr>
            <a:r>
              <a:rPr lang="sk-SK" i="1" dirty="0" err="1" smtClean="0"/>
              <a:t>Students</a:t>
            </a:r>
            <a:r>
              <a:rPr lang="sk-SK" i="1" dirty="0" smtClean="0"/>
              <a:t> </a:t>
            </a:r>
            <a:r>
              <a:rPr lang="sk-SK" i="1" dirty="0" err="1" smtClean="0"/>
              <a:t>will</a:t>
            </a:r>
            <a:r>
              <a:rPr lang="sk-SK" i="1" dirty="0" smtClean="0"/>
              <a:t> </a:t>
            </a:r>
            <a:r>
              <a:rPr lang="sk-SK" i="1" dirty="0" err="1" smtClean="0"/>
              <a:t>learn</a:t>
            </a:r>
            <a:r>
              <a:rPr lang="sk-SK" i="1" dirty="0" smtClean="0"/>
              <a:t> </a:t>
            </a:r>
            <a:r>
              <a:rPr lang="sk-SK" i="1" dirty="0" err="1" smtClean="0"/>
              <a:t>how</a:t>
            </a:r>
            <a:r>
              <a:rPr lang="sk-SK" i="1" dirty="0" smtClean="0"/>
              <a:t> to do </a:t>
            </a:r>
            <a:r>
              <a:rPr lang="sk-SK" i="1" dirty="0" err="1" smtClean="0"/>
              <a:t>sth</a:t>
            </a:r>
            <a:r>
              <a:rPr lang="sk-SK" i="1" dirty="0" smtClean="0"/>
              <a:t>...</a:t>
            </a:r>
          </a:p>
          <a:p>
            <a:pPr marL="0" indent="0">
              <a:buNone/>
            </a:pPr>
            <a:r>
              <a:rPr lang="sk-SK" i="1" dirty="0" err="1"/>
              <a:t>Students</a:t>
            </a:r>
            <a:r>
              <a:rPr lang="sk-SK" i="1" dirty="0"/>
              <a:t> </a:t>
            </a:r>
            <a:r>
              <a:rPr lang="sk-SK" i="1" dirty="0" err="1"/>
              <a:t>will</a:t>
            </a:r>
            <a:r>
              <a:rPr lang="sk-SK" i="1" dirty="0"/>
              <a:t> </a:t>
            </a:r>
            <a:r>
              <a:rPr lang="sk-SK" i="1" dirty="0" err="1"/>
              <a:t>learn</a:t>
            </a:r>
            <a:r>
              <a:rPr lang="sk-SK" i="1" dirty="0"/>
              <a:t> </a:t>
            </a:r>
            <a:r>
              <a:rPr lang="sk-SK" i="1" dirty="0" smtClean="0"/>
              <a:t>new </a:t>
            </a:r>
            <a:r>
              <a:rPr lang="sk-SK" i="1" dirty="0" err="1" smtClean="0"/>
              <a:t>vocabulary</a:t>
            </a:r>
            <a:r>
              <a:rPr lang="sk-SK" i="1" dirty="0" smtClean="0"/>
              <a:t> ...</a:t>
            </a:r>
          </a:p>
          <a:p>
            <a:pPr marL="0" indent="0">
              <a:buNone/>
            </a:pPr>
            <a:r>
              <a:rPr lang="sk-SK" i="1" dirty="0" err="1" smtClean="0"/>
              <a:t>Student</a:t>
            </a:r>
            <a:r>
              <a:rPr lang="sk-SK" i="1" dirty="0" smtClean="0"/>
              <a:t> </a:t>
            </a:r>
            <a:r>
              <a:rPr lang="sk-SK" i="1" dirty="0" err="1" smtClean="0"/>
              <a:t>will</a:t>
            </a:r>
            <a:r>
              <a:rPr lang="sk-SK" i="1" dirty="0" smtClean="0"/>
              <a:t> </a:t>
            </a:r>
            <a:r>
              <a:rPr lang="sk-SK" i="1" dirty="0" err="1" smtClean="0"/>
              <a:t>develop</a:t>
            </a:r>
            <a:r>
              <a:rPr lang="sk-SK" i="1" dirty="0" smtClean="0"/>
              <a:t> </a:t>
            </a:r>
            <a:r>
              <a:rPr lang="sk-SK" i="1" dirty="0" err="1" smtClean="0"/>
              <a:t>their</a:t>
            </a:r>
            <a:r>
              <a:rPr lang="sk-SK" i="1" dirty="0" smtClean="0"/>
              <a:t> </a:t>
            </a:r>
            <a:r>
              <a:rPr lang="sk-SK" i="1" dirty="0" err="1" smtClean="0"/>
              <a:t>listening</a:t>
            </a:r>
            <a:r>
              <a:rPr lang="sk-SK" i="1" dirty="0" smtClean="0"/>
              <a:t>/ </a:t>
            </a:r>
            <a:r>
              <a:rPr lang="sk-SK" i="1" dirty="0" err="1" smtClean="0"/>
              <a:t>speaking</a:t>
            </a:r>
            <a:r>
              <a:rPr lang="sk-SK" i="1" dirty="0" smtClean="0"/>
              <a:t>/</a:t>
            </a:r>
          </a:p>
          <a:p>
            <a:pPr marL="0" indent="0">
              <a:buNone/>
            </a:pPr>
            <a:r>
              <a:rPr lang="sk-SK" i="1" dirty="0" err="1" smtClean="0"/>
              <a:t>reading</a:t>
            </a:r>
            <a:r>
              <a:rPr lang="sk-SK" i="1" dirty="0" smtClean="0"/>
              <a:t>/ </a:t>
            </a:r>
            <a:r>
              <a:rPr lang="sk-SK" i="1" dirty="0" err="1" smtClean="0"/>
              <a:t>writing</a:t>
            </a:r>
            <a:r>
              <a:rPr lang="sk-SK" i="1" dirty="0" smtClean="0"/>
              <a:t> </a:t>
            </a:r>
            <a:r>
              <a:rPr lang="sk-SK" i="1" dirty="0" err="1" smtClean="0"/>
              <a:t>skills</a:t>
            </a:r>
            <a:endParaRPr lang="sk-SK" i="1" dirty="0" smtClean="0"/>
          </a:p>
          <a:p>
            <a:pPr marL="0" indent="0">
              <a:buNone/>
            </a:pPr>
            <a:r>
              <a:rPr lang="sk-SK" i="1" dirty="0" err="1" smtClean="0"/>
              <a:t>Students</a:t>
            </a:r>
            <a:r>
              <a:rPr lang="sk-SK" i="1" dirty="0" smtClean="0"/>
              <a:t> </a:t>
            </a:r>
            <a:r>
              <a:rPr lang="sk-SK" i="1" dirty="0" err="1" smtClean="0"/>
              <a:t>will</a:t>
            </a:r>
            <a:r>
              <a:rPr lang="sk-SK" i="1" dirty="0" smtClean="0"/>
              <a:t> </a:t>
            </a:r>
            <a:r>
              <a:rPr lang="sk-SK" i="1" dirty="0" err="1" smtClean="0"/>
              <a:t>fix</a:t>
            </a:r>
            <a:r>
              <a:rPr lang="sk-SK" i="1" dirty="0" smtClean="0"/>
              <a:t> ...</a:t>
            </a:r>
            <a:endParaRPr lang="sk-SK" dirty="0"/>
          </a:p>
          <a:p>
            <a:pPr marL="514350" indent="-514350">
              <a:buAutoNum type="arabicPeriod"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8462931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Planning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sk-SK" b="1" dirty="0" err="1" smtClean="0"/>
              <a:t>Topic</a:t>
            </a:r>
            <a:r>
              <a:rPr lang="sk-SK" dirty="0" smtClean="0"/>
              <a:t> </a:t>
            </a:r>
            <a:r>
              <a:rPr lang="sk-SK" dirty="0" smtClean="0"/>
              <a:t>(</a:t>
            </a:r>
            <a:r>
              <a:rPr lang="sk-SK" dirty="0" err="1" smtClean="0"/>
              <a:t>acc</a:t>
            </a:r>
            <a:r>
              <a:rPr lang="sk-SK" dirty="0" smtClean="0"/>
              <a:t>. to </a:t>
            </a:r>
            <a:r>
              <a:rPr lang="sk-SK" dirty="0" err="1" smtClean="0"/>
              <a:t>content</a:t>
            </a:r>
            <a:r>
              <a:rPr lang="sk-SK" dirty="0" smtClean="0"/>
              <a:t> </a:t>
            </a:r>
            <a:r>
              <a:rPr lang="sk-SK" dirty="0" err="1" smtClean="0"/>
              <a:t>subject</a:t>
            </a:r>
            <a:r>
              <a:rPr lang="sk-SK" dirty="0" smtClean="0"/>
              <a:t>)</a:t>
            </a:r>
          </a:p>
          <a:p>
            <a:pPr marL="514350" indent="-514350">
              <a:buAutoNum type="arabicPeriod"/>
            </a:pPr>
            <a:r>
              <a:rPr lang="en-GB" b="1" dirty="0" smtClean="0"/>
              <a:t>Objectives </a:t>
            </a:r>
            <a:r>
              <a:rPr lang="sk-SK" dirty="0" smtClean="0"/>
              <a:t>(</a:t>
            </a:r>
            <a:r>
              <a:rPr lang="sk-SK" dirty="0" err="1" smtClean="0"/>
              <a:t>both</a:t>
            </a:r>
            <a:r>
              <a:rPr lang="sk-SK" dirty="0" smtClean="0"/>
              <a:t> </a:t>
            </a:r>
            <a:r>
              <a:rPr lang="sk-SK" dirty="0" err="1" smtClean="0"/>
              <a:t>content</a:t>
            </a:r>
            <a:r>
              <a:rPr lang="sk-SK" dirty="0" smtClean="0"/>
              <a:t> and </a:t>
            </a:r>
            <a:r>
              <a:rPr lang="sk-SK" dirty="0" err="1" smtClean="0"/>
              <a:t>language</a:t>
            </a:r>
            <a:r>
              <a:rPr lang="sk-SK" dirty="0" smtClean="0"/>
              <a:t> </a:t>
            </a:r>
            <a:r>
              <a:rPr lang="sk-SK" dirty="0" err="1" smtClean="0"/>
              <a:t>ones</a:t>
            </a:r>
            <a:r>
              <a:rPr lang="sk-SK" dirty="0" smtClean="0"/>
              <a:t>) </a:t>
            </a:r>
            <a:endParaRPr lang="sk-SK" dirty="0" smtClean="0"/>
          </a:p>
          <a:p>
            <a:pPr marL="514350" indent="-514350">
              <a:buAutoNum type="arabicPeriod"/>
            </a:pPr>
            <a:r>
              <a:rPr lang="en-GB" b="1" dirty="0" smtClean="0"/>
              <a:t>Vocabulary</a:t>
            </a:r>
            <a:r>
              <a:rPr lang="sk-SK" dirty="0" smtClean="0"/>
              <a:t> (</a:t>
            </a:r>
            <a:r>
              <a:rPr lang="sk-SK" dirty="0" err="1" smtClean="0"/>
              <a:t>both</a:t>
            </a:r>
            <a:r>
              <a:rPr lang="sk-SK" dirty="0" smtClean="0"/>
              <a:t> </a:t>
            </a:r>
            <a:r>
              <a:rPr lang="sk-SK" dirty="0" err="1" smtClean="0"/>
              <a:t>known</a:t>
            </a:r>
            <a:r>
              <a:rPr lang="sk-SK" dirty="0" smtClean="0"/>
              <a:t> and new </a:t>
            </a:r>
            <a:r>
              <a:rPr lang="sk-SK" dirty="0" err="1" smtClean="0"/>
              <a:t>words</a:t>
            </a:r>
            <a:r>
              <a:rPr lang="sk-SK" dirty="0" smtClean="0"/>
              <a:t>)</a:t>
            </a:r>
          </a:p>
          <a:p>
            <a:pPr marL="514350" indent="-514350">
              <a:buFont typeface="Arial" pitchFamily="34" charset="0"/>
              <a:buAutoNum type="arabicPeriod"/>
            </a:pPr>
            <a:endParaRPr lang="sk-SK" dirty="0"/>
          </a:p>
          <a:p>
            <a:pPr marL="514350" indent="-514350">
              <a:buAutoNum type="arabicPeriod"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8462931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Planning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sk-SK" b="1" dirty="0" err="1" smtClean="0"/>
              <a:t>Topic</a:t>
            </a:r>
            <a:r>
              <a:rPr lang="sk-SK" dirty="0" smtClean="0"/>
              <a:t> </a:t>
            </a:r>
            <a:r>
              <a:rPr lang="sk-SK" dirty="0" smtClean="0"/>
              <a:t>(</a:t>
            </a:r>
            <a:r>
              <a:rPr lang="sk-SK" dirty="0" err="1" smtClean="0"/>
              <a:t>acc</a:t>
            </a:r>
            <a:r>
              <a:rPr lang="sk-SK" dirty="0" smtClean="0"/>
              <a:t>. to </a:t>
            </a:r>
            <a:r>
              <a:rPr lang="sk-SK" dirty="0" err="1" smtClean="0"/>
              <a:t>content</a:t>
            </a:r>
            <a:r>
              <a:rPr lang="sk-SK" dirty="0" smtClean="0"/>
              <a:t> </a:t>
            </a:r>
            <a:r>
              <a:rPr lang="sk-SK" dirty="0" err="1" smtClean="0"/>
              <a:t>subject</a:t>
            </a:r>
            <a:r>
              <a:rPr lang="sk-SK" dirty="0" smtClean="0"/>
              <a:t>)</a:t>
            </a:r>
          </a:p>
          <a:p>
            <a:pPr marL="514350" indent="-514350">
              <a:buAutoNum type="arabicPeriod"/>
            </a:pPr>
            <a:r>
              <a:rPr lang="en-GB" b="1" dirty="0" smtClean="0"/>
              <a:t>Objectives </a:t>
            </a:r>
            <a:r>
              <a:rPr lang="sk-SK" dirty="0" smtClean="0"/>
              <a:t>(</a:t>
            </a:r>
            <a:r>
              <a:rPr lang="sk-SK" dirty="0" err="1" smtClean="0"/>
              <a:t>both</a:t>
            </a:r>
            <a:r>
              <a:rPr lang="sk-SK" dirty="0" smtClean="0"/>
              <a:t> </a:t>
            </a:r>
            <a:r>
              <a:rPr lang="sk-SK" dirty="0" err="1" smtClean="0"/>
              <a:t>content</a:t>
            </a:r>
            <a:r>
              <a:rPr lang="sk-SK" dirty="0" smtClean="0"/>
              <a:t> and </a:t>
            </a:r>
            <a:r>
              <a:rPr lang="sk-SK" dirty="0" err="1" smtClean="0"/>
              <a:t>language</a:t>
            </a:r>
            <a:r>
              <a:rPr lang="sk-SK" dirty="0" smtClean="0"/>
              <a:t> </a:t>
            </a:r>
            <a:r>
              <a:rPr lang="sk-SK" dirty="0" err="1" smtClean="0"/>
              <a:t>ones</a:t>
            </a:r>
            <a:r>
              <a:rPr lang="sk-SK" dirty="0" smtClean="0"/>
              <a:t>) </a:t>
            </a:r>
            <a:endParaRPr lang="sk-SK" dirty="0" smtClean="0"/>
          </a:p>
          <a:p>
            <a:pPr marL="514350" indent="-514350">
              <a:buAutoNum type="arabicPeriod"/>
            </a:pPr>
            <a:r>
              <a:rPr lang="en-GB" b="1" dirty="0" smtClean="0"/>
              <a:t>Vocabulary</a:t>
            </a:r>
            <a:r>
              <a:rPr lang="sk-SK" dirty="0" smtClean="0"/>
              <a:t> (</a:t>
            </a:r>
            <a:r>
              <a:rPr lang="sk-SK" dirty="0" err="1" smtClean="0"/>
              <a:t>both</a:t>
            </a:r>
            <a:r>
              <a:rPr lang="sk-SK" dirty="0" smtClean="0"/>
              <a:t> </a:t>
            </a:r>
            <a:r>
              <a:rPr lang="sk-SK" dirty="0" err="1" smtClean="0"/>
              <a:t>known</a:t>
            </a:r>
            <a:r>
              <a:rPr lang="sk-SK" dirty="0" smtClean="0"/>
              <a:t> and </a:t>
            </a:r>
            <a:r>
              <a:rPr lang="sk-SK" dirty="0" smtClean="0"/>
              <a:t>new </a:t>
            </a:r>
            <a:r>
              <a:rPr lang="sk-SK" dirty="0" err="1" smtClean="0"/>
              <a:t>words</a:t>
            </a:r>
            <a:r>
              <a:rPr lang="sk-SK" dirty="0" smtClean="0"/>
              <a:t>)</a:t>
            </a:r>
            <a:endParaRPr lang="sk-SK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en-GB" b="1" dirty="0"/>
              <a:t>Teaching </a:t>
            </a:r>
            <a:r>
              <a:rPr lang="en-GB" b="1" dirty="0" smtClean="0"/>
              <a:t>aids</a:t>
            </a:r>
            <a:r>
              <a:rPr lang="sk-SK" b="1" dirty="0" smtClean="0"/>
              <a:t> </a:t>
            </a:r>
            <a:r>
              <a:rPr lang="sk-SK" dirty="0" smtClean="0"/>
              <a:t>(list)</a:t>
            </a:r>
            <a:endParaRPr lang="sk-SK" dirty="0"/>
          </a:p>
          <a:p>
            <a:pPr marL="514350" indent="-514350">
              <a:buFont typeface="Arial" pitchFamily="34" charset="0"/>
              <a:buAutoNum type="arabicPeriod"/>
            </a:pPr>
            <a:endParaRPr lang="sk-SK" dirty="0"/>
          </a:p>
          <a:p>
            <a:pPr marL="514350" indent="-514350">
              <a:buAutoNum type="arabicPeriod"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8462931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Planning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sk-SK" b="1" dirty="0" err="1" smtClean="0"/>
              <a:t>Topic</a:t>
            </a:r>
            <a:r>
              <a:rPr lang="sk-SK" dirty="0" smtClean="0"/>
              <a:t> </a:t>
            </a:r>
            <a:r>
              <a:rPr lang="sk-SK" dirty="0" smtClean="0"/>
              <a:t>(</a:t>
            </a:r>
            <a:r>
              <a:rPr lang="sk-SK" dirty="0" err="1" smtClean="0"/>
              <a:t>acc</a:t>
            </a:r>
            <a:r>
              <a:rPr lang="sk-SK" dirty="0" smtClean="0"/>
              <a:t>. to </a:t>
            </a:r>
            <a:r>
              <a:rPr lang="sk-SK" dirty="0" err="1" smtClean="0"/>
              <a:t>content</a:t>
            </a:r>
            <a:r>
              <a:rPr lang="sk-SK" dirty="0" smtClean="0"/>
              <a:t> </a:t>
            </a:r>
            <a:r>
              <a:rPr lang="sk-SK" dirty="0" err="1" smtClean="0"/>
              <a:t>subject</a:t>
            </a:r>
            <a:r>
              <a:rPr lang="sk-SK" dirty="0" smtClean="0"/>
              <a:t>)</a:t>
            </a:r>
          </a:p>
          <a:p>
            <a:pPr marL="514350" indent="-514350">
              <a:buAutoNum type="arabicPeriod"/>
            </a:pPr>
            <a:r>
              <a:rPr lang="en-GB" b="1" dirty="0" smtClean="0"/>
              <a:t>Objectives </a:t>
            </a:r>
            <a:r>
              <a:rPr lang="sk-SK" dirty="0" smtClean="0"/>
              <a:t>(</a:t>
            </a:r>
            <a:r>
              <a:rPr lang="sk-SK" dirty="0" err="1" smtClean="0"/>
              <a:t>both</a:t>
            </a:r>
            <a:r>
              <a:rPr lang="sk-SK" dirty="0" smtClean="0"/>
              <a:t> </a:t>
            </a:r>
            <a:r>
              <a:rPr lang="sk-SK" dirty="0" err="1" smtClean="0"/>
              <a:t>content</a:t>
            </a:r>
            <a:r>
              <a:rPr lang="sk-SK" dirty="0" smtClean="0"/>
              <a:t> and </a:t>
            </a:r>
            <a:r>
              <a:rPr lang="sk-SK" dirty="0" err="1" smtClean="0"/>
              <a:t>language</a:t>
            </a:r>
            <a:r>
              <a:rPr lang="sk-SK" dirty="0" smtClean="0"/>
              <a:t> </a:t>
            </a:r>
            <a:r>
              <a:rPr lang="sk-SK" dirty="0" err="1" smtClean="0"/>
              <a:t>ones</a:t>
            </a:r>
            <a:r>
              <a:rPr lang="sk-SK" dirty="0" smtClean="0"/>
              <a:t>) </a:t>
            </a:r>
            <a:endParaRPr lang="sk-SK" dirty="0" smtClean="0"/>
          </a:p>
          <a:p>
            <a:pPr marL="514350" indent="-514350">
              <a:buAutoNum type="arabicPeriod"/>
            </a:pPr>
            <a:r>
              <a:rPr lang="en-GB" b="1" dirty="0" smtClean="0"/>
              <a:t>Vocabulary</a:t>
            </a:r>
            <a:r>
              <a:rPr lang="sk-SK" dirty="0" smtClean="0"/>
              <a:t> (</a:t>
            </a:r>
            <a:r>
              <a:rPr lang="sk-SK" dirty="0" err="1" smtClean="0"/>
              <a:t>both</a:t>
            </a:r>
            <a:r>
              <a:rPr lang="sk-SK" dirty="0" smtClean="0"/>
              <a:t> </a:t>
            </a:r>
            <a:r>
              <a:rPr lang="sk-SK" dirty="0" err="1" smtClean="0"/>
              <a:t>known</a:t>
            </a:r>
            <a:r>
              <a:rPr lang="sk-SK" dirty="0" smtClean="0"/>
              <a:t> and </a:t>
            </a:r>
            <a:r>
              <a:rPr lang="sk-SK" dirty="0" smtClean="0"/>
              <a:t>new </a:t>
            </a:r>
            <a:r>
              <a:rPr lang="sk-SK" dirty="0" err="1" smtClean="0"/>
              <a:t>words</a:t>
            </a:r>
            <a:r>
              <a:rPr lang="sk-SK" dirty="0" smtClean="0"/>
              <a:t>)</a:t>
            </a:r>
            <a:endParaRPr lang="sk-SK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en-GB" b="1" dirty="0"/>
              <a:t>Teaching </a:t>
            </a:r>
            <a:r>
              <a:rPr lang="en-GB" b="1" dirty="0" smtClean="0"/>
              <a:t>aids</a:t>
            </a:r>
            <a:r>
              <a:rPr lang="sk-SK" b="1" dirty="0" smtClean="0"/>
              <a:t> </a:t>
            </a:r>
            <a:r>
              <a:rPr lang="sk-SK" dirty="0" smtClean="0"/>
              <a:t>(list)</a:t>
            </a:r>
            <a:endParaRPr lang="sk-SK" dirty="0"/>
          </a:p>
          <a:p>
            <a:pPr marL="514350" indent="-514350">
              <a:buFont typeface="Arial" pitchFamily="34" charset="0"/>
              <a:buAutoNum type="arabicPeriod"/>
            </a:pPr>
            <a:r>
              <a:rPr lang="en-GB" b="1" dirty="0" smtClean="0"/>
              <a:t>Procedure</a:t>
            </a:r>
            <a:r>
              <a:rPr lang="sk-SK" dirty="0" smtClean="0"/>
              <a:t> (</a:t>
            </a:r>
            <a:r>
              <a:rPr lang="sk-SK" dirty="0" err="1" smtClean="0"/>
              <a:t>timing</a:t>
            </a:r>
            <a:r>
              <a:rPr lang="sk-SK" dirty="0" smtClean="0"/>
              <a:t> + </a:t>
            </a:r>
            <a:r>
              <a:rPr lang="sk-SK" dirty="0" err="1" smtClean="0"/>
              <a:t>steps</a:t>
            </a:r>
            <a:r>
              <a:rPr lang="sk-SK" dirty="0" smtClean="0"/>
              <a:t>)</a:t>
            </a:r>
          </a:p>
          <a:p>
            <a:pPr marL="514350" indent="-514350">
              <a:buFont typeface="Arial" pitchFamily="34" charset="0"/>
              <a:buAutoNum type="arabicPeriod"/>
            </a:pPr>
            <a:endParaRPr lang="sk-SK" dirty="0"/>
          </a:p>
          <a:p>
            <a:pPr marL="514350" indent="-514350">
              <a:buAutoNum type="arabicPeriod"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8462931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Planning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sk-SK" b="1" dirty="0" err="1" smtClean="0"/>
              <a:t>Topic</a:t>
            </a:r>
            <a:r>
              <a:rPr lang="sk-SK" dirty="0" smtClean="0"/>
              <a:t> </a:t>
            </a:r>
            <a:r>
              <a:rPr lang="sk-SK" dirty="0" smtClean="0"/>
              <a:t>(</a:t>
            </a:r>
            <a:r>
              <a:rPr lang="sk-SK" dirty="0" err="1" smtClean="0"/>
              <a:t>acc</a:t>
            </a:r>
            <a:r>
              <a:rPr lang="sk-SK" dirty="0" smtClean="0"/>
              <a:t>. to </a:t>
            </a:r>
            <a:r>
              <a:rPr lang="sk-SK" dirty="0" err="1" smtClean="0"/>
              <a:t>content</a:t>
            </a:r>
            <a:r>
              <a:rPr lang="sk-SK" dirty="0" smtClean="0"/>
              <a:t> </a:t>
            </a:r>
            <a:r>
              <a:rPr lang="sk-SK" dirty="0" err="1" smtClean="0"/>
              <a:t>subject</a:t>
            </a:r>
            <a:r>
              <a:rPr lang="sk-SK" dirty="0" smtClean="0"/>
              <a:t>)</a:t>
            </a:r>
          </a:p>
          <a:p>
            <a:pPr marL="514350" indent="-514350">
              <a:buAutoNum type="arabicPeriod"/>
            </a:pPr>
            <a:r>
              <a:rPr lang="en-GB" b="1" dirty="0" smtClean="0"/>
              <a:t>Objectives </a:t>
            </a:r>
            <a:r>
              <a:rPr lang="sk-SK" dirty="0" smtClean="0"/>
              <a:t>(</a:t>
            </a:r>
            <a:r>
              <a:rPr lang="sk-SK" dirty="0" err="1" smtClean="0"/>
              <a:t>both</a:t>
            </a:r>
            <a:r>
              <a:rPr lang="sk-SK" dirty="0" smtClean="0"/>
              <a:t> </a:t>
            </a:r>
            <a:r>
              <a:rPr lang="sk-SK" dirty="0" err="1" smtClean="0"/>
              <a:t>content</a:t>
            </a:r>
            <a:r>
              <a:rPr lang="sk-SK" dirty="0" smtClean="0"/>
              <a:t> and </a:t>
            </a:r>
            <a:r>
              <a:rPr lang="sk-SK" dirty="0" err="1" smtClean="0"/>
              <a:t>language</a:t>
            </a:r>
            <a:r>
              <a:rPr lang="sk-SK" dirty="0" smtClean="0"/>
              <a:t> </a:t>
            </a:r>
            <a:r>
              <a:rPr lang="sk-SK" dirty="0" err="1" smtClean="0"/>
              <a:t>ones</a:t>
            </a:r>
            <a:r>
              <a:rPr lang="sk-SK" dirty="0" smtClean="0"/>
              <a:t>) </a:t>
            </a:r>
            <a:endParaRPr lang="sk-SK" dirty="0" smtClean="0"/>
          </a:p>
          <a:p>
            <a:pPr marL="514350" indent="-514350">
              <a:buAutoNum type="arabicPeriod"/>
            </a:pPr>
            <a:r>
              <a:rPr lang="en-GB" b="1" dirty="0" smtClean="0"/>
              <a:t>Vocabulary</a:t>
            </a:r>
            <a:r>
              <a:rPr lang="sk-SK" dirty="0" smtClean="0"/>
              <a:t> (</a:t>
            </a:r>
            <a:r>
              <a:rPr lang="sk-SK" dirty="0" err="1" smtClean="0"/>
              <a:t>both</a:t>
            </a:r>
            <a:r>
              <a:rPr lang="sk-SK" dirty="0" smtClean="0"/>
              <a:t> </a:t>
            </a:r>
            <a:r>
              <a:rPr lang="sk-SK" dirty="0" err="1" smtClean="0"/>
              <a:t>known</a:t>
            </a:r>
            <a:r>
              <a:rPr lang="sk-SK" dirty="0" smtClean="0"/>
              <a:t> and </a:t>
            </a:r>
            <a:r>
              <a:rPr lang="sk-SK" dirty="0" smtClean="0"/>
              <a:t>new </a:t>
            </a:r>
            <a:r>
              <a:rPr lang="sk-SK" dirty="0" err="1" smtClean="0"/>
              <a:t>words</a:t>
            </a:r>
            <a:r>
              <a:rPr lang="sk-SK" dirty="0" smtClean="0"/>
              <a:t>)</a:t>
            </a:r>
            <a:endParaRPr lang="sk-SK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en-GB" b="1" dirty="0"/>
              <a:t>Teaching </a:t>
            </a:r>
            <a:r>
              <a:rPr lang="en-GB" b="1" dirty="0" smtClean="0"/>
              <a:t>aids</a:t>
            </a:r>
            <a:r>
              <a:rPr lang="sk-SK" b="1" dirty="0" smtClean="0"/>
              <a:t> </a:t>
            </a:r>
            <a:r>
              <a:rPr lang="sk-SK" dirty="0" smtClean="0"/>
              <a:t>(list)</a:t>
            </a:r>
            <a:endParaRPr lang="sk-SK" dirty="0"/>
          </a:p>
          <a:p>
            <a:pPr marL="514350" indent="-514350">
              <a:buFont typeface="Arial" pitchFamily="34" charset="0"/>
              <a:buAutoNum type="arabicPeriod"/>
            </a:pPr>
            <a:r>
              <a:rPr lang="en-GB" b="1" dirty="0" smtClean="0"/>
              <a:t>Procedure</a:t>
            </a:r>
            <a:r>
              <a:rPr lang="sk-SK" dirty="0" smtClean="0"/>
              <a:t> (</a:t>
            </a:r>
            <a:r>
              <a:rPr lang="sk-SK" dirty="0" err="1" smtClean="0"/>
              <a:t>timing</a:t>
            </a:r>
            <a:r>
              <a:rPr lang="sk-SK" dirty="0" smtClean="0"/>
              <a:t> + </a:t>
            </a:r>
            <a:r>
              <a:rPr lang="sk-SK" dirty="0" err="1" smtClean="0"/>
              <a:t>steps</a:t>
            </a:r>
            <a:r>
              <a:rPr lang="sk-SK" dirty="0" smtClean="0"/>
              <a:t>)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sk-SK" b="1" dirty="0" err="1" smtClean="0"/>
              <a:t>Assessment</a:t>
            </a:r>
            <a:endParaRPr lang="sk-SK" b="1" dirty="0"/>
          </a:p>
          <a:p>
            <a:pPr marL="514350" indent="-514350">
              <a:buFont typeface="Arial" pitchFamily="34" charset="0"/>
              <a:buAutoNum type="arabicPeriod"/>
            </a:pPr>
            <a:endParaRPr lang="sk-SK" dirty="0"/>
          </a:p>
          <a:p>
            <a:pPr marL="514350" indent="-514350">
              <a:buAutoNum type="arabicPeriod"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846293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</p:spPr>
        <p:txBody>
          <a:bodyPr>
            <a:normAutofit fontScale="90000"/>
          </a:bodyPr>
          <a:lstStyle/>
          <a:p>
            <a:pPr algn="l"/>
            <a:r>
              <a:rPr lang="sk-SK" dirty="0" err="1" smtClean="0"/>
              <a:t>Example</a:t>
            </a:r>
            <a:r>
              <a:rPr lang="sk-SK" dirty="0" smtClean="0"/>
              <a:t> 1: </a:t>
            </a:r>
            <a:r>
              <a:rPr lang="sk-SK" dirty="0" err="1" smtClean="0"/>
              <a:t>Car-mechanics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sz="3600" b="1" dirty="0" smtClean="0"/>
              <a:t>Spot </a:t>
            </a:r>
            <a:r>
              <a:rPr lang="sk-SK" sz="3600" b="1" dirty="0" err="1" smtClean="0"/>
              <a:t>the</a:t>
            </a:r>
            <a:r>
              <a:rPr lang="sk-SK" sz="3600" b="1" dirty="0" smtClean="0"/>
              <a:t> </a:t>
            </a:r>
            <a:r>
              <a:rPr lang="sk-SK" sz="3600" b="1" dirty="0" err="1" smtClean="0"/>
              <a:t>difference</a:t>
            </a:r>
            <a:r>
              <a:rPr lang="sk-SK" sz="3600" b="1" dirty="0" smtClean="0"/>
              <a:t>: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pic>
        <p:nvPicPr>
          <p:cNvPr id="4" name="Zástupný symbol obsah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772816"/>
            <a:ext cx="7639496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065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Example</a:t>
            </a:r>
            <a:r>
              <a:rPr lang="sk-SK" b="1" dirty="0" smtClean="0"/>
              <a:t> 2: </a:t>
            </a:r>
            <a:r>
              <a:rPr lang="sk-SK" b="1" dirty="0" err="1" smtClean="0"/>
              <a:t>Health</a:t>
            </a:r>
            <a:r>
              <a:rPr lang="sk-SK" b="1" dirty="0" smtClean="0"/>
              <a:t> </a:t>
            </a:r>
            <a:r>
              <a:rPr lang="sk-SK" b="1" dirty="0" err="1" smtClean="0"/>
              <a:t>care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GB" dirty="0" smtClean="0">
                <a:solidFill>
                  <a:srgbClr val="002060"/>
                </a:solidFill>
              </a:rPr>
              <a:t>Discuss </a:t>
            </a:r>
            <a:r>
              <a:rPr lang="en-GB" dirty="0">
                <a:solidFill>
                  <a:srgbClr val="002060"/>
                </a:solidFill>
              </a:rPr>
              <a:t>in the group what can </a:t>
            </a:r>
            <a:r>
              <a:rPr lang="sk-SK" dirty="0" err="1" smtClean="0">
                <a:solidFill>
                  <a:srgbClr val="002060"/>
                </a:solidFill>
              </a:rPr>
              <a:t>your</a:t>
            </a:r>
            <a:r>
              <a:rPr lang="sk-SK" dirty="0" smtClean="0">
                <a:solidFill>
                  <a:srgbClr val="002060"/>
                </a:solidFill>
              </a:rPr>
              <a:t> </a:t>
            </a:r>
            <a:r>
              <a:rPr lang="sk-SK" dirty="0" err="1" smtClean="0">
                <a:solidFill>
                  <a:srgbClr val="002060"/>
                </a:solidFill>
              </a:rPr>
              <a:t>school</a:t>
            </a:r>
            <a:r>
              <a:rPr lang="sk-SK" dirty="0" smtClean="0">
                <a:solidFill>
                  <a:srgbClr val="002060"/>
                </a:solidFill>
              </a:rPr>
              <a:t> </a:t>
            </a:r>
            <a:r>
              <a:rPr lang="sk-SK" dirty="0" smtClean="0">
                <a:solidFill>
                  <a:srgbClr val="002060"/>
                </a:solidFill>
              </a:rPr>
              <a:t>do </a:t>
            </a:r>
            <a:r>
              <a:rPr lang="en-GB" dirty="0" smtClean="0">
                <a:solidFill>
                  <a:srgbClr val="002060"/>
                </a:solidFill>
              </a:rPr>
              <a:t>to </a:t>
            </a:r>
            <a:r>
              <a:rPr lang="en-GB" dirty="0">
                <a:solidFill>
                  <a:srgbClr val="002060"/>
                </a:solidFill>
              </a:rPr>
              <a:t>slow the spread of infection (e.g. flu). Below are some prompts. You may use them or forget them. After discussing the problem and finding the solution, prepare a poster with your conclusions in the form of </a:t>
            </a:r>
            <a:r>
              <a:rPr lang="en-GB" b="1" dirty="0">
                <a:solidFill>
                  <a:srgbClr val="002060"/>
                </a:solidFill>
              </a:rPr>
              <a:t>an infection control plan</a:t>
            </a:r>
            <a:r>
              <a:rPr lang="en-GB" b="1" dirty="0" smtClean="0">
                <a:solidFill>
                  <a:srgbClr val="002060"/>
                </a:solidFill>
              </a:rPr>
              <a:t>. </a:t>
            </a:r>
            <a:endParaRPr lang="sk-SK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sk-SK" dirty="0"/>
          </a:p>
          <a:p>
            <a:pPr lvl="0"/>
            <a:r>
              <a:rPr lang="en-GB" dirty="0" smtClean="0"/>
              <a:t>Providing </a:t>
            </a:r>
            <a:r>
              <a:rPr lang="en-GB" dirty="0"/>
              <a:t>clean hand washing facilities.</a:t>
            </a:r>
            <a:endParaRPr lang="sk-SK" dirty="0"/>
          </a:p>
          <a:p>
            <a:pPr lvl="0"/>
            <a:r>
              <a:rPr lang="en-GB" dirty="0" smtClean="0"/>
              <a:t>Ask</a:t>
            </a:r>
            <a:r>
              <a:rPr lang="sk-SK" dirty="0" err="1" smtClean="0"/>
              <a:t>ing</a:t>
            </a:r>
            <a:r>
              <a:rPr lang="en-GB" dirty="0" smtClean="0"/>
              <a:t> </a:t>
            </a:r>
            <a:r>
              <a:rPr lang="sk-SK" dirty="0" err="1" smtClean="0"/>
              <a:t>teachers</a:t>
            </a:r>
            <a:r>
              <a:rPr lang="en-GB" dirty="0" smtClean="0"/>
              <a:t>/learners </a:t>
            </a:r>
            <a:r>
              <a:rPr lang="en-GB" dirty="0"/>
              <a:t>to get the appropriate vaccine.</a:t>
            </a:r>
            <a:endParaRPr lang="sk-SK" dirty="0"/>
          </a:p>
          <a:p>
            <a:pPr lvl="0"/>
            <a:r>
              <a:rPr lang="en-GB" dirty="0"/>
              <a:t>Offering waterless alcohol-based hand </a:t>
            </a:r>
            <a:r>
              <a:rPr lang="en-GB" dirty="0" smtClean="0"/>
              <a:t>sanitizers.</a:t>
            </a:r>
            <a:endParaRPr lang="sk-SK" dirty="0"/>
          </a:p>
          <a:p>
            <a:pPr lvl="0"/>
            <a:r>
              <a:rPr lang="en-GB" dirty="0"/>
              <a:t>Providing boxes of tissues and encouraging their use.</a:t>
            </a:r>
            <a:endParaRPr lang="sk-SK" dirty="0"/>
          </a:p>
          <a:p>
            <a:pPr lvl="0"/>
            <a:r>
              <a:rPr lang="en-GB" dirty="0" smtClean="0"/>
              <a:t>Allowing </a:t>
            </a:r>
            <a:r>
              <a:rPr lang="sk-SK" dirty="0" err="1" smtClean="0"/>
              <a:t>teachers</a:t>
            </a:r>
            <a:r>
              <a:rPr lang="en-GB" dirty="0" smtClean="0"/>
              <a:t>/students </a:t>
            </a:r>
            <a:r>
              <a:rPr lang="en-GB" dirty="0"/>
              <a:t>to work/study from home to avoid crowding the </a:t>
            </a:r>
            <a:r>
              <a:rPr lang="en-GB" dirty="0" smtClean="0"/>
              <a:t>workplace/school</a:t>
            </a:r>
            <a:r>
              <a:rPr lang="sk-SK" dirty="0" smtClean="0"/>
              <a:t>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4560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>
                <a:solidFill>
                  <a:srgbClr val="002060"/>
                </a:solidFill>
              </a:rPr>
              <a:t>Possible</a:t>
            </a:r>
            <a:r>
              <a:rPr lang="sk-SK" dirty="0" smtClean="0">
                <a:solidFill>
                  <a:srgbClr val="002060"/>
                </a:solidFill>
              </a:rPr>
              <a:t> s</a:t>
            </a:r>
            <a:r>
              <a:rPr lang="en-US" dirty="0" err="1" smtClean="0">
                <a:solidFill>
                  <a:srgbClr val="002060"/>
                </a:solidFill>
              </a:rPr>
              <a:t>econdar</a:t>
            </a:r>
            <a:r>
              <a:rPr lang="sk-SK" dirty="0" smtClean="0">
                <a:solidFill>
                  <a:srgbClr val="002060"/>
                </a:solidFill>
              </a:rPr>
              <a:t>y</a:t>
            </a:r>
            <a:r>
              <a:rPr lang="en-US" dirty="0" smtClean="0">
                <a:solidFill>
                  <a:srgbClr val="002060"/>
                </a:solidFill>
              </a:rPr>
              <a:t> CLIL benefits</a:t>
            </a:r>
            <a:r>
              <a:rPr lang="sk-SK" dirty="0" smtClean="0">
                <a:solidFill>
                  <a:srgbClr val="002060"/>
                </a:solidFill>
              </a:rPr>
              <a:t>:</a:t>
            </a:r>
            <a:endParaRPr lang="sk-SK" dirty="0">
              <a:solidFill>
                <a:srgbClr val="00206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b="1" u="sng" dirty="0"/>
              <a:t>specific vocabulary </a:t>
            </a:r>
            <a:r>
              <a:rPr lang="sk-SK" dirty="0" err="1"/>
              <a:t>important</a:t>
            </a:r>
            <a:r>
              <a:rPr lang="sk-SK" dirty="0"/>
              <a:t> </a:t>
            </a:r>
            <a:r>
              <a:rPr lang="sk-SK" dirty="0" err="1"/>
              <a:t>for</a:t>
            </a:r>
            <a:r>
              <a:rPr lang="sk-SK" dirty="0"/>
              <a:t> </a:t>
            </a:r>
            <a:r>
              <a:rPr lang="en-GB" b="1" u="sng" dirty="0"/>
              <a:t>jobs</a:t>
            </a:r>
            <a:r>
              <a:rPr lang="en-GB" dirty="0"/>
              <a:t>,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51496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</p:spPr>
        <p:txBody>
          <a:bodyPr>
            <a:normAutofit/>
          </a:bodyPr>
          <a:lstStyle/>
          <a:p>
            <a:pPr algn="l"/>
            <a:r>
              <a:rPr lang="sk-SK" dirty="0" err="1" smtClean="0"/>
              <a:t>Indicate</a:t>
            </a:r>
            <a:r>
              <a:rPr lang="sk-SK" dirty="0" smtClean="0"/>
              <a:t> </a:t>
            </a:r>
            <a:r>
              <a:rPr lang="sk-SK" dirty="0" err="1" smtClean="0"/>
              <a:t>the</a:t>
            </a:r>
            <a:r>
              <a:rPr lang="sk-SK" dirty="0" smtClean="0"/>
              <a:t> </a:t>
            </a:r>
            <a:r>
              <a:rPr lang="sk-SK" dirty="0" err="1" smtClean="0"/>
              <a:t>professional</a:t>
            </a:r>
            <a:r>
              <a:rPr lang="sk-SK" dirty="0" smtClean="0"/>
              <a:t> </a:t>
            </a:r>
            <a:r>
              <a:rPr lang="sk-SK" dirty="0" err="1" smtClean="0"/>
              <a:t>vocabulary</a:t>
            </a:r>
            <a:r>
              <a:rPr lang="sk-SK" dirty="0" smtClean="0"/>
              <a:t> </a:t>
            </a:r>
            <a:r>
              <a:rPr lang="sk-SK" dirty="0" err="1" smtClean="0"/>
              <a:t>for</a:t>
            </a:r>
            <a:r>
              <a:rPr lang="sk-SK" dirty="0" smtClean="0"/>
              <a:t> </a:t>
            </a:r>
            <a:r>
              <a:rPr lang="sk-SK" dirty="0" err="1" smtClean="0"/>
              <a:t>this</a:t>
            </a:r>
            <a:r>
              <a:rPr lang="sk-SK" dirty="0" smtClean="0"/>
              <a:t> </a:t>
            </a:r>
            <a:r>
              <a:rPr lang="sk-SK" dirty="0" err="1" smtClean="0"/>
              <a:t>activity</a:t>
            </a:r>
            <a:r>
              <a:rPr lang="sk-SK" dirty="0" smtClean="0"/>
              <a:t>: 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pic>
        <p:nvPicPr>
          <p:cNvPr id="4" name="Zástupný symbol obsah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772816"/>
            <a:ext cx="7639496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319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err="1"/>
              <a:t>Indicate</a:t>
            </a:r>
            <a:r>
              <a:rPr lang="sk-SK" dirty="0"/>
              <a:t> </a:t>
            </a:r>
            <a:r>
              <a:rPr lang="sk-SK" dirty="0" err="1"/>
              <a:t>the</a:t>
            </a:r>
            <a:r>
              <a:rPr lang="sk-SK" dirty="0"/>
              <a:t> </a:t>
            </a:r>
            <a:r>
              <a:rPr lang="sk-SK" dirty="0" err="1"/>
              <a:t>professional</a:t>
            </a:r>
            <a:r>
              <a:rPr lang="sk-SK" dirty="0"/>
              <a:t> </a:t>
            </a:r>
            <a:r>
              <a:rPr lang="sk-SK" dirty="0" err="1"/>
              <a:t>vocabulary</a:t>
            </a:r>
            <a:r>
              <a:rPr lang="sk-SK" dirty="0"/>
              <a:t> </a:t>
            </a:r>
            <a:r>
              <a:rPr lang="sk-SK" dirty="0" err="1"/>
              <a:t>for</a:t>
            </a:r>
            <a:r>
              <a:rPr lang="sk-SK" dirty="0"/>
              <a:t> </a:t>
            </a:r>
            <a:r>
              <a:rPr lang="sk-SK" dirty="0" err="1"/>
              <a:t>this</a:t>
            </a:r>
            <a:r>
              <a:rPr lang="sk-SK" dirty="0"/>
              <a:t> </a:t>
            </a:r>
            <a:r>
              <a:rPr lang="sk-SK" dirty="0" err="1"/>
              <a:t>activity</a:t>
            </a:r>
            <a:r>
              <a:rPr lang="sk-SK" dirty="0"/>
              <a:t>: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GB" dirty="0" smtClean="0">
                <a:solidFill>
                  <a:srgbClr val="002060"/>
                </a:solidFill>
              </a:rPr>
              <a:t>Discuss </a:t>
            </a:r>
            <a:r>
              <a:rPr lang="en-GB" dirty="0">
                <a:solidFill>
                  <a:srgbClr val="002060"/>
                </a:solidFill>
              </a:rPr>
              <a:t>in the group what can </a:t>
            </a:r>
            <a:r>
              <a:rPr lang="sk-SK" dirty="0" err="1" smtClean="0">
                <a:solidFill>
                  <a:srgbClr val="002060"/>
                </a:solidFill>
              </a:rPr>
              <a:t>your</a:t>
            </a:r>
            <a:r>
              <a:rPr lang="sk-SK" dirty="0" smtClean="0">
                <a:solidFill>
                  <a:srgbClr val="002060"/>
                </a:solidFill>
              </a:rPr>
              <a:t> </a:t>
            </a:r>
            <a:r>
              <a:rPr lang="sk-SK" dirty="0" err="1" smtClean="0">
                <a:solidFill>
                  <a:srgbClr val="002060"/>
                </a:solidFill>
              </a:rPr>
              <a:t>school</a:t>
            </a:r>
            <a:r>
              <a:rPr lang="sk-SK" dirty="0" smtClean="0">
                <a:solidFill>
                  <a:srgbClr val="002060"/>
                </a:solidFill>
              </a:rPr>
              <a:t> </a:t>
            </a:r>
            <a:r>
              <a:rPr lang="en-GB" dirty="0" smtClean="0">
                <a:solidFill>
                  <a:srgbClr val="002060"/>
                </a:solidFill>
              </a:rPr>
              <a:t>to </a:t>
            </a:r>
            <a:r>
              <a:rPr lang="en-GB" dirty="0">
                <a:solidFill>
                  <a:srgbClr val="002060"/>
                </a:solidFill>
              </a:rPr>
              <a:t>slow the spread of infection (e.g. flu). Below are some prompts. You may use them or forget them. After discussing the problem and finding the solution, prepare a poster with your conclusions in the form of </a:t>
            </a:r>
            <a:r>
              <a:rPr lang="en-GB" b="1" dirty="0">
                <a:solidFill>
                  <a:srgbClr val="002060"/>
                </a:solidFill>
              </a:rPr>
              <a:t>an infection control plan</a:t>
            </a:r>
            <a:r>
              <a:rPr lang="en-GB" b="1" dirty="0" smtClean="0">
                <a:solidFill>
                  <a:srgbClr val="002060"/>
                </a:solidFill>
              </a:rPr>
              <a:t>. </a:t>
            </a:r>
            <a:endParaRPr lang="sk-SK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sk-SK" dirty="0"/>
          </a:p>
          <a:p>
            <a:pPr lvl="0"/>
            <a:r>
              <a:rPr lang="en-GB" dirty="0" smtClean="0"/>
              <a:t>Providing </a:t>
            </a:r>
            <a:r>
              <a:rPr lang="en-GB" dirty="0"/>
              <a:t>clean hand washing facilities.</a:t>
            </a:r>
            <a:endParaRPr lang="sk-SK" dirty="0"/>
          </a:p>
          <a:p>
            <a:pPr lvl="0"/>
            <a:r>
              <a:rPr lang="en-GB" dirty="0"/>
              <a:t>Ask </a:t>
            </a:r>
            <a:r>
              <a:rPr lang="sk-SK" dirty="0" err="1" smtClean="0"/>
              <a:t>teachers</a:t>
            </a:r>
            <a:r>
              <a:rPr lang="en-GB" dirty="0" smtClean="0"/>
              <a:t>/learners </a:t>
            </a:r>
            <a:r>
              <a:rPr lang="en-GB" dirty="0"/>
              <a:t>to get the appropriate vaccine.</a:t>
            </a:r>
            <a:endParaRPr lang="sk-SK" dirty="0"/>
          </a:p>
          <a:p>
            <a:pPr lvl="0"/>
            <a:r>
              <a:rPr lang="en-GB" dirty="0"/>
              <a:t>Offering waterless alcohol-based hand </a:t>
            </a:r>
            <a:r>
              <a:rPr lang="en-GB" dirty="0" smtClean="0"/>
              <a:t>sanitizers.</a:t>
            </a:r>
            <a:endParaRPr lang="sk-SK" dirty="0"/>
          </a:p>
          <a:p>
            <a:pPr lvl="0"/>
            <a:r>
              <a:rPr lang="en-GB" dirty="0"/>
              <a:t>Providing boxes of tissues and encouraging their use.</a:t>
            </a:r>
            <a:endParaRPr lang="sk-SK" dirty="0"/>
          </a:p>
          <a:p>
            <a:pPr lvl="0"/>
            <a:r>
              <a:rPr lang="en-GB" dirty="0" smtClean="0"/>
              <a:t>Allowing </a:t>
            </a:r>
            <a:r>
              <a:rPr lang="sk-SK" dirty="0" err="1" smtClean="0"/>
              <a:t>teachers</a:t>
            </a:r>
            <a:r>
              <a:rPr lang="en-GB" dirty="0" smtClean="0"/>
              <a:t>/students </a:t>
            </a:r>
            <a:r>
              <a:rPr lang="en-GB" dirty="0"/>
              <a:t>to work/study from home to avoid crowding the </a:t>
            </a:r>
            <a:r>
              <a:rPr lang="en-GB" dirty="0" smtClean="0"/>
              <a:t>workplace/school</a:t>
            </a:r>
            <a:r>
              <a:rPr lang="sk-SK" dirty="0" smtClean="0"/>
              <a:t>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909478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>
                <a:solidFill>
                  <a:srgbClr val="002060"/>
                </a:solidFill>
              </a:rPr>
              <a:t>Possible</a:t>
            </a:r>
            <a:r>
              <a:rPr lang="sk-SK" dirty="0" smtClean="0">
                <a:solidFill>
                  <a:srgbClr val="002060"/>
                </a:solidFill>
              </a:rPr>
              <a:t> s</a:t>
            </a:r>
            <a:r>
              <a:rPr lang="en-US" dirty="0" err="1" smtClean="0">
                <a:solidFill>
                  <a:srgbClr val="002060"/>
                </a:solidFill>
              </a:rPr>
              <a:t>econdar</a:t>
            </a:r>
            <a:r>
              <a:rPr lang="sk-SK" dirty="0" smtClean="0">
                <a:solidFill>
                  <a:srgbClr val="002060"/>
                </a:solidFill>
              </a:rPr>
              <a:t>y</a:t>
            </a:r>
            <a:r>
              <a:rPr lang="en-US" dirty="0" smtClean="0">
                <a:solidFill>
                  <a:srgbClr val="002060"/>
                </a:solidFill>
              </a:rPr>
              <a:t> CLIL benefits</a:t>
            </a:r>
            <a:r>
              <a:rPr lang="sk-SK" dirty="0" smtClean="0">
                <a:solidFill>
                  <a:srgbClr val="002060"/>
                </a:solidFill>
              </a:rPr>
              <a:t>:</a:t>
            </a:r>
            <a:endParaRPr lang="sk-SK" dirty="0">
              <a:solidFill>
                <a:srgbClr val="00206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b="1" u="sng" dirty="0"/>
              <a:t>specific vocabulary </a:t>
            </a:r>
            <a:r>
              <a:rPr lang="sk-SK" dirty="0" err="1"/>
              <a:t>important</a:t>
            </a:r>
            <a:r>
              <a:rPr lang="sk-SK" dirty="0"/>
              <a:t> </a:t>
            </a:r>
            <a:r>
              <a:rPr lang="sk-SK" dirty="0" err="1"/>
              <a:t>for</a:t>
            </a:r>
            <a:r>
              <a:rPr lang="sk-SK" dirty="0"/>
              <a:t> </a:t>
            </a:r>
            <a:r>
              <a:rPr lang="en-GB" b="1" u="sng" dirty="0"/>
              <a:t>jobs</a:t>
            </a:r>
            <a:r>
              <a:rPr lang="en-GB" dirty="0"/>
              <a:t>,</a:t>
            </a:r>
            <a:endParaRPr lang="sk-SK" dirty="0"/>
          </a:p>
          <a:p>
            <a:pPr lvl="0"/>
            <a:r>
              <a:rPr lang="sk-SK" b="1" u="sng" dirty="0" err="1"/>
              <a:t>specific</a:t>
            </a:r>
            <a:r>
              <a:rPr lang="sk-SK" b="1" u="sng" dirty="0"/>
              <a:t> </a:t>
            </a:r>
            <a:r>
              <a:rPr lang="en-GB" b="1" u="sng" dirty="0"/>
              <a:t>strategies </a:t>
            </a:r>
            <a:r>
              <a:rPr lang="sk-SK" dirty="0" err="1"/>
              <a:t>necessary</a:t>
            </a:r>
            <a:r>
              <a:rPr lang="sk-SK" dirty="0"/>
              <a:t> </a:t>
            </a:r>
            <a:r>
              <a:rPr lang="sk-SK" dirty="0" err="1"/>
              <a:t>for</a:t>
            </a:r>
            <a:r>
              <a:rPr lang="sk-SK" dirty="0"/>
              <a:t> </a:t>
            </a:r>
            <a:r>
              <a:rPr lang="sk-SK" dirty="0" err="1"/>
              <a:t>professional</a:t>
            </a:r>
            <a:r>
              <a:rPr lang="sk-SK" dirty="0"/>
              <a:t> </a:t>
            </a:r>
            <a:r>
              <a:rPr lang="en-GB" dirty="0"/>
              <a:t>text</a:t>
            </a:r>
            <a:r>
              <a:rPr lang="sk-SK" dirty="0"/>
              <a:t>s </a:t>
            </a:r>
            <a:r>
              <a:rPr lang="en-GB" dirty="0"/>
              <a:t>comprehension and production, 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11936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>
                <a:solidFill>
                  <a:srgbClr val="002060"/>
                </a:solidFill>
              </a:rPr>
              <a:t>Possible</a:t>
            </a:r>
            <a:r>
              <a:rPr lang="sk-SK" dirty="0" smtClean="0">
                <a:solidFill>
                  <a:srgbClr val="002060"/>
                </a:solidFill>
              </a:rPr>
              <a:t> s</a:t>
            </a:r>
            <a:r>
              <a:rPr lang="en-US" dirty="0" err="1" smtClean="0">
                <a:solidFill>
                  <a:srgbClr val="002060"/>
                </a:solidFill>
              </a:rPr>
              <a:t>econdar</a:t>
            </a:r>
            <a:r>
              <a:rPr lang="sk-SK" dirty="0" smtClean="0">
                <a:solidFill>
                  <a:srgbClr val="002060"/>
                </a:solidFill>
              </a:rPr>
              <a:t>y</a:t>
            </a:r>
            <a:r>
              <a:rPr lang="en-US" dirty="0" smtClean="0">
                <a:solidFill>
                  <a:srgbClr val="002060"/>
                </a:solidFill>
              </a:rPr>
              <a:t> CLIL benefits</a:t>
            </a:r>
            <a:r>
              <a:rPr lang="sk-SK" dirty="0" smtClean="0">
                <a:solidFill>
                  <a:srgbClr val="002060"/>
                </a:solidFill>
              </a:rPr>
              <a:t>:</a:t>
            </a:r>
            <a:endParaRPr lang="sk-SK" dirty="0">
              <a:solidFill>
                <a:srgbClr val="00206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b="1" u="sng" dirty="0"/>
              <a:t>specific vocabulary </a:t>
            </a:r>
            <a:r>
              <a:rPr lang="sk-SK" dirty="0" err="1"/>
              <a:t>important</a:t>
            </a:r>
            <a:r>
              <a:rPr lang="sk-SK" dirty="0"/>
              <a:t> </a:t>
            </a:r>
            <a:r>
              <a:rPr lang="sk-SK" dirty="0" err="1"/>
              <a:t>for</a:t>
            </a:r>
            <a:r>
              <a:rPr lang="sk-SK" dirty="0"/>
              <a:t> </a:t>
            </a:r>
            <a:r>
              <a:rPr lang="en-GB" b="1" u="sng" dirty="0"/>
              <a:t>jobs</a:t>
            </a:r>
            <a:r>
              <a:rPr lang="en-GB" dirty="0"/>
              <a:t>,</a:t>
            </a:r>
            <a:endParaRPr lang="sk-SK" dirty="0"/>
          </a:p>
          <a:p>
            <a:pPr lvl="0"/>
            <a:r>
              <a:rPr lang="sk-SK" b="1" u="sng" dirty="0" err="1"/>
              <a:t>specific</a:t>
            </a:r>
            <a:r>
              <a:rPr lang="sk-SK" b="1" u="sng" dirty="0"/>
              <a:t> </a:t>
            </a:r>
            <a:r>
              <a:rPr lang="en-GB" b="1" u="sng" dirty="0"/>
              <a:t>strategies </a:t>
            </a:r>
            <a:r>
              <a:rPr lang="sk-SK" dirty="0" err="1"/>
              <a:t>necessary</a:t>
            </a:r>
            <a:r>
              <a:rPr lang="sk-SK" dirty="0"/>
              <a:t> </a:t>
            </a:r>
            <a:r>
              <a:rPr lang="sk-SK" dirty="0" err="1"/>
              <a:t>for</a:t>
            </a:r>
            <a:r>
              <a:rPr lang="sk-SK" dirty="0"/>
              <a:t> </a:t>
            </a:r>
            <a:r>
              <a:rPr lang="sk-SK" dirty="0" err="1"/>
              <a:t>professional</a:t>
            </a:r>
            <a:r>
              <a:rPr lang="sk-SK" dirty="0"/>
              <a:t> </a:t>
            </a:r>
            <a:r>
              <a:rPr lang="en-GB" dirty="0"/>
              <a:t>text</a:t>
            </a:r>
            <a:r>
              <a:rPr lang="sk-SK" dirty="0"/>
              <a:t>s </a:t>
            </a:r>
            <a:r>
              <a:rPr lang="en-GB" dirty="0"/>
              <a:t>comprehension and production, </a:t>
            </a:r>
            <a:endParaRPr lang="sk-SK" dirty="0" smtClean="0"/>
          </a:p>
          <a:p>
            <a:r>
              <a:rPr lang="sk-SK" dirty="0" err="1"/>
              <a:t>using</a:t>
            </a:r>
            <a:r>
              <a:rPr lang="sk-SK" b="1" dirty="0"/>
              <a:t> </a:t>
            </a:r>
            <a:r>
              <a:rPr lang="sk-SK" b="1" u="sng" dirty="0"/>
              <a:t>m</a:t>
            </a:r>
            <a:r>
              <a:rPr lang="en-GB" b="1" u="sng" dirty="0" err="1"/>
              <a:t>ultiple</a:t>
            </a:r>
            <a:r>
              <a:rPr lang="en-GB" b="1" u="sng" dirty="0"/>
              <a:t> sources</a:t>
            </a:r>
            <a:r>
              <a:rPr lang="sk-SK" b="1" dirty="0"/>
              <a:t>,</a:t>
            </a:r>
            <a:r>
              <a:rPr lang="en-GB" b="1" dirty="0"/>
              <a:t> </a:t>
            </a:r>
            <a:r>
              <a:rPr lang="en-GB" dirty="0"/>
              <a:t> 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11936278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549</Words>
  <Application>Microsoft Office PowerPoint</Application>
  <PresentationFormat>Prezentácia na obrazovke (4:3)</PresentationFormat>
  <Paragraphs>123</Paragraphs>
  <Slides>24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24</vt:i4>
      </vt:variant>
    </vt:vector>
  </HeadingPairs>
  <TitlesOfParts>
    <vt:vector size="25" baseType="lpstr">
      <vt:lpstr>Motív Office</vt:lpstr>
      <vt:lpstr>Lesson/activity planning for secondary CLIL</vt:lpstr>
      <vt:lpstr>Key ideas</vt:lpstr>
      <vt:lpstr>Example 1: Car-mechanics Spot the difference:  </vt:lpstr>
      <vt:lpstr>Example 2: Health care</vt:lpstr>
      <vt:lpstr>Possible secondary CLIL benefits:</vt:lpstr>
      <vt:lpstr>Indicate the professional vocabulary for this activity:  </vt:lpstr>
      <vt:lpstr>Indicate the professional vocabulary for this activity:</vt:lpstr>
      <vt:lpstr>Possible secondary CLIL benefits:</vt:lpstr>
      <vt:lpstr>Possible secondary CLIL benefits:</vt:lpstr>
      <vt:lpstr>Possible secondary CLIL benefits:</vt:lpstr>
      <vt:lpstr>Possible secondary CLIL benefits:</vt:lpstr>
      <vt:lpstr>Possible secondary CLIL benefits:</vt:lpstr>
      <vt:lpstr>Possible secondary CLIL benefits:</vt:lpstr>
      <vt:lpstr>Possible secondary CLIL benefits:</vt:lpstr>
      <vt:lpstr>Recommended activities for secondary CLIL</vt:lpstr>
      <vt:lpstr>Recommended activities for secondary CLIL</vt:lpstr>
      <vt:lpstr>Recommended activities for secondary CLIL</vt:lpstr>
      <vt:lpstr>Recommended activities for secondary CLIL</vt:lpstr>
      <vt:lpstr>Planning</vt:lpstr>
      <vt:lpstr>Planning</vt:lpstr>
      <vt:lpstr>Planning</vt:lpstr>
      <vt:lpstr>Planning</vt:lpstr>
      <vt:lpstr>Planning</vt:lpstr>
      <vt:lpstr>Planning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Lesson/activity planning for secondary CLIL</dc:title>
  <dc:creator>silvia</dc:creator>
  <cp:lastModifiedBy>silvia</cp:lastModifiedBy>
  <cp:revision>34</cp:revision>
  <dcterms:created xsi:type="dcterms:W3CDTF">2016-05-10T15:58:05Z</dcterms:created>
  <dcterms:modified xsi:type="dcterms:W3CDTF">2016-05-10T19:45:24Z</dcterms:modified>
</cp:coreProperties>
</file>